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4"/>
  </p:sldMasterIdLst>
  <p:notesMasterIdLst>
    <p:notesMasterId r:id="rId16"/>
  </p:notesMasterIdLst>
  <p:sldIdLst>
    <p:sldId id="256" r:id="rId5"/>
    <p:sldId id="274" r:id="rId6"/>
    <p:sldId id="257" r:id="rId7"/>
    <p:sldId id="277" r:id="rId8"/>
    <p:sldId id="275" r:id="rId9"/>
    <p:sldId id="278" r:id="rId10"/>
    <p:sldId id="279" r:id="rId11"/>
    <p:sldId id="280" r:id="rId12"/>
    <p:sldId id="281" r:id="rId13"/>
    <p:sldId id="28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Jouet" initials="SJ" lastIdx="1" clrIdx="0">
    <p:extLst>
      <p:ext uri="{19B8F6BF-5375-455C-9EA6-DF929625EA0E}">
        <p15:presenceInfo xmlns:p15="http://schemas.microsoft.com/office/powerpoint/2012/main" userId="86c89dbdfd08f7f5" providerId="Windows Live"/>
      </p:ext>
    </p:extLst>
  </p:cmAuthor>
  <p:cmAuthor id="2" name="Dimitrios Pezaros" initials="DP" lastIdx="24" clrIdx="1">
    <p:extLst>
      <p:ext uri="{19B8F6BF-5375-455C-9EA6-DF929625EA0E}">
        <p15:presenceInfo xmlns:p15="http://schemas.microsoft.com/office/powerpoint/2012/main" userId="Dimitrios Pezaros" providerId="None"/>
      </p:ext>
    </p:extLst>
  </p:cmAuthor>
  <p:cmAuthor id="3" name="Mircea Iordache" initials="MI" lastIdx="2" clrIdx="2">
    <p:extLst>
      <p:ext uri="{19B8F6BF-5375-455C-9EA6-DF929625EA0E}">
        <p15:presenceInfo xmlns:p15="http://schemas.microsoft.com/office/powerpoint/2012/main" userId="S-1-5-21-2832291731-1470055177-3623188664-27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707" autoAdjust="0"/>
  </p:normalViewPr>
  <p:slideViewPr>
    <p:cSldViewPr snapToGrid="0">
      <p:cViewPr>
        <p:scale>
          <a:sx n="100" d="100"/>
          <a:sy n="100" d="100"/>
        </p:scale>
        <p:origin x="1026" y="4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1EE9-D6AB-4CE0-A229-3CA1F8E828FC}" type="datetimeFigureOut">
              <a:rPr lang="en-US" smtClean="0"/>
              <a:t>Sun 21/May/17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F8303-E7F7-47B3-9EBC-F1371E421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8303-E7F7-47B3-9EBC-F1371E4210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7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34FC-BABD-488D-87FB-CC1A3F5F235C}" type="datetime1">
              <a:rPr lang="en-US" smtClean="0"/>
              <a:t>Sun 21/May/17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1" y="-90979"/>
            <a:ext cx="12193701" cy="70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8832-E703-45F2-BF69-D332660E6FE3}" type="datetime1">
              <a:rPr lang="en-US" smtClean="0"/>
              <a:t>Sun 21/May/17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56A8-2A96-431C-9B39-5443B99E45B8}" type="datetime1">
              <a:rPr lang="en-US" smtClean="0"/>
              <a:t>Sun 21/May/17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5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55CD-1D2E-4B11-98A7-859EA54B26ED}" type="datetime1">
              <a:rPr lang="en-US" smtClean="0"/>
              <a:t>Sun 21/May/17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C33C-5E30-45F1-B216-FA2D61B97E5D}" type="datetime1">
              <a:rPr lang="en-US" smtClean="0"/>
              <a:t>Sun 21/May/17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0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876C-F35C-4708-88C1-104505DDD5CF}" type="datetime1">
              <a:rPr lang="en-US" smtClean="0"/>
              <a:t>Sun 21/May/17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4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7FF7-3979-4783-A90A-C1251B04A03E}" type="datetime1">
              <a:rPr lang="en-US" smtClean="0"/>
              <a:t>Sun 21/May/17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EC05-08B5-4224-AE68-C9B575291D4D}" type="datetime1">
              <a:rPr lang="en-US" smtClean="0"/>
              <a:t>Sun 21/May/17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0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9354-2B08-4686-AC8D-0419F8EBFAD5}" type="datetime1">
              <a:rPr lang="en-US" smtClean="0"/>
              <a:t>Sun 21/May/17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B6C8-7077-497A-BA3E-022F8B59C82D}" type="datetime1">
              <a:rPr lang="en-US" smtClean="0"/>
              <a:t>Sun 21/May/17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3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2394-89FA-432F-B7BE-2F3C85275A71}" type="datetime1">
              <a:rPr lang="en-US" smtClean="0"/>
              <a:t>Sun 21/May/17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CCNC - 10/01/2017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5F6F-CB8F-4582-96D0-2B5E2844E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9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0FDE-5573-4225-94DB-95D263BB09F6}" type="datetime1">
              <a:rPr lang="en-US" smtClean="0"/>
              <a:t>Sun 21/May/17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IEEE CCNC - 10/01/2017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35F6F-CB8F-4582-96D0-2B5E2844ECD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76966"/>
            <a:ext cx="12192000" cy="6810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2" y="6083929"/>
            <a:ext cx="1156148" cy="8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2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073" y="387154"/>
            <a:ext cx="7772400" cy="1097405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Distributed, Multi-Level Network Anomaly Detection for Datacentre Networks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273" y="1733427"/>
            <a:ext cx="6858000" cy="2394211"/>
          </a:xfrm>
        </p:spPr>
        <p:txBody>
          <a:bodyPr>
            <a:normAutofit/>
          </a:bodyPr>
          <a:lstStyle/>
          <a:p>
            <a:r>
              <a:rPr lang="en-GB" sz="2200" b="1" i="1" dirty="0">
                <a:solidFill>
                  <a:schemeClr val="bg1"/>
                </a:solidFill>
              </a:rPr>
              <a:t>Mircea Iordache</a:t>
            </a:r>
            <a:r>
              <a:rPr lang="en-GB" sz="2200" dirty="0">
                <a:solidFill>
                  <a:schemeClr val="bg1"/>
                </a:solidFill>
              </a:rPr>
              <a:t>, Simon Jouet, </a:t>
            </a:r>
            <a:r>
              <a:rPr lang="en-GB" sz="2200" dirty="0" err="1">
                <a:solidFill>
                  <a:schemeClr val="bg1"/>
                </a:solidFill>
              </a:rPr>
              <a:t>Angelos</a:t>
            </a:r>
            <a:r>
              <a:rPr lang="en-GB" sz="2200" dirty="0">
                <a:solidFill>
                  <a:schemeClr val="bg1"/>
                </a:solidFill>
              </a:rPr>
              <a:t> K. </a:t>
            </a:r>
            <a:r>
              <a:rPr lang="en-GB" sz="2200" dirty="0" err="1">
                <a:solidFill>
                  <a:schemeClr val="bg1"/>
                </a:solidFill>
              </a:rPr>
              <a:t>Marnerides</a:t>
            </a:r>
            <a:r>
              <a:rPr lang="en-GB" sz="2200" dirty="0">
                <a:solidFill>
                  <a:schemeClr val="bg1"/>
                </a:solidFill>
              </a:rPr>
              <a:t>, Dimitrios P. Pezaros</a:t>
            </a:r>
          </a:p>
          <a:p>
            <a:r>
              <a:rPr lang="en-GB" dirty="0">
                <a:solidFill>
                  <a:schemeClr val="bg1"/>
                </a:solidFill>
              </a:rPr>
              <a:t>m.iordache-sica.1@research.glasgow.ac.uk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https://netlab.dcs.gla.ac.uk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4413" y="6453051"/>
            <a:ext cx="5207725" cy="453272"/>
          </a:xfrm>
        </p:spPr>
        <p:txBody>
          <a:bodyPr/>
          <a:lstStyle/>
          <a:p>
            <a:r>
              <a:rPr lang="en-GB" dirty="0"/>
              <a:t>NGNI-IS02: Future Internet and Next-Generation Networking Architectures II</a:t>
            </a:r>
          </a:p>
          <a:p>
            <a:r>
              <a:rPr lang="en-US" dirty="0"/>
              <a:t>IEEE ICC - 22/05/2017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42691" y="4619687"/>
            <a:ext cx="2771164" cy="1341314"/>
            <a:chOff x="305435" y="4627747"/>
            <a:chExt cx="4694536" cy="22722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35" y="4627747"/>
              <a:ext cx="4605465" cy="13581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606990" y="5993101"/>
              <a:ext cx="1328468" cy="573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HelveticaNeueLT Std Lt" panose="020B0403020202020204" pitchFamily="34" charset="0"/>
                  <a:cs typeface="Arial" panose="020B0604020202020204" pitchFamily="34" charset="0"/>
                </a:rPr>
                <a:t>School of</a:t>
              </a:r>
            </a:p>
          </p:txBody>
        </p:sp>
        <p:pic>
          <p:nvPicPr>
            <p:cNvPr id="8" name="Picture 2" descr="http://copyrightuser.org/wp-content/themes/copyright-user/library/images/glasgow-logo_bi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5" y="6091570"/>
              <a:ext cx="2217338" cy="68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606990" y="6326490"/>
              <a:ext cx="2392981" cy="573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HelveticaNeueLT Std Lt" panose="020B0403020202020204" pitchFamily="34" charset="0"/>
                </a:rPr>
                <a:t>Computing Science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606990" y="6193155"/>
              <a:ext cx="0" cy="4667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51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Bandwidth Saving From Pinpointing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140" y="6179275"/>
            <a:ext cx="5207725" cy="752748"/>
          </a:xfrm>
        </p:spPr>
        <p:txBody>
          <a:bodyPr/>
          <a:lstStyle/>
          <a:p>
            <a:r>
              <a:rPr lang="en-GB" b="1" i="1" dirty="0"/>
              <a:t>Distributed, Multi-Level Network Anomaly Detection for Datacentre Networks</a:t>
            </a:r>
            <a:endParaRPr lang="en-GB" dirty="0"/>
          </a:p>
          <a:p>
            <a:r>
              <a:rPr lang="en-GB" dirty="0"/>
              <a:t>NGNI-IS02: Future Internet and Next-Generation Networking Architectures II</a:t>
            </a:r>
          </a:p>
          <a:p>
            <a:r>
              <a:rPr lang="en-US" dirty="0"/>
              <a:t>IEEE ICC - 22/05/2017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78" y="1690688"/>
            <a:ext cx="7138537" cy="3868053"/>
          </a:xfrm>
          <a:prstGeom prst="rect">
            <a:avLst/>
          </a:prstGeom>
        </p:spPr>
      </p:pic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729762" y="6179275"/>
            <a:ext cx="1213339" cy="678725"/>
          </a:xfrm>
          <a:prstGeom prst="actionButtonBlan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1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Mircea Iordache</a:t>
            </a:r>
          </a:p>
          <a:p>
            <a:r>
              <a:rPr lang="en-GB" dirty="0"/>
              <a:t>m.iordache-sica.1@research.gla.ac.uk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140" y="6179275"/>
            <a:ext cx="5207725" cy="752748"/>
          </a:xfrm>
        </p:spPr>
        <p:txBody>
          <a:bodyPr/>
          <a:lstStyle/>
          <a:p>
            <a:r>
              <a:rPr lang="en-GB" b="1" i="1" dirty="0"/>
              <a:t>Distributed, Multi-Level Network Anomaly Detection for Datacentre Networks</a:t>
            </a:r>
            <a:endParaRPr lang="en-GB" dirty="0"/>
          </a:p>
          <a:p>
            <a:r>
              <a:rPr lang="en-GB" dirty="0"/>
              <a:t>NGNI-IS02: Future Internet and Next-Generation Networking Architectures II</a:t>
            </a:r>
          </a:p>
          <a:p>
            <a:r>
              <a:rPr lang="en-US" dirty="0"/>
              <a:t>IEEE ICC - 22/05/2017</a:t>
            </a:r>
          </a:p>
        </p:txBody>
      </p:sp>
      <p:sp>
        <p:nvSpPr>
          <p:cNvPr id="6" name="Action Button: Custom 5">
            <a:hlinkClick r:id="rId2" action="ppaction://hlinksldjump" highlightClick="1"/>
          </p:cNvPr>
          <p:cNvSpPr/>
          <p:nvPr/>
        </p:nvSpPr>
        <p:spPr>
          <a:xfrm>
            <a:off x="-6350" y="0"/>
            <a:ext cx="12192000" cy="6858000"/>
          </a:xfrm>
          <a:prstGeom prst="actionButtonBlan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88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i="1" dirty="0"/>
              <a:t>Distributed, Multi-Level Network Anomaly Detection for Datacentre Networks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140" y="6179275"/>
            <a:ext cx="5207725" cy="752748"/>
          </a:xfrm>
        </p:spPr>
        <p:txBody>
          <a:bodyPr/>
          <a:lstStyle/>
          <a:p>
            <a:r>
              <a:rPr lang="en-GB" b="1" i="1" dirty="0"/>
              <a:t>Distributed, Multi-Level Network Anomaly Detection for Datacentre Networks</a:t>
            </a:r>
            <a:endParaRPr lang="en-GB" dirty="0"/>
          </a:p>
          <a:p>
            <a:r>
              <a:rPr lang="en-GB" dirty="0"/>
              <a:t>NGNI-IS02: Future Internet and Next-Generation Networking Architectures II</a:t>
            </a:r>
          </a:p>
          <a:p>
            <a:r>
              <a:rPr lang="en-US" dirty="0"/>
              <a:t>IEEE ICC - 22/05/2017</a:t>
            </a:r>
          </a:p>
        </p:txBody>
      </p:sp>
      <p:grpSp>
        <p:nvGrpSpPr>
          <p:cNvPr id="156" name="Group 155"/>
          <p:cNvGrpSpPr/>
          <p:nvPr/>
        </p:nvGrpSpPr>
        <p:grpSpPr>
          <a:xfrm>
            <a:off x="838201" y="1690688"/>
            <a:ext cx="3868090" cy="1870197"/>
            <a:chOff x="838200" y="1690688"/>
            <a:chExt cx="4226169" cy="2301020"/>
          </a:xfrm>
        </p:grpSpPr>
        <p:sp>
          <p:nvSpPr>
            <p:cNvPr id="6" name="Rounded Rectangle 5">
              <a:hlinkClick r:id="rId2" action="ppaction://hlinksldjump"/>
            </p:cNvPr>
            <p:cNvSpPr/>
            <p:nvPr/>
          </p:nvSpPr>
          <p:spPr>
            <a:xfrm>
              <a:off x="838200" y="1690688"/>
              <a:ext cx="4226169" cy="23010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Background &amp; Motivation</a:t>
              </a: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ounded Rectangle 6">
              <a:hlinkClick r:id="rId2" action="ppaction://hlinksldjump"/>
            </p:cNvPr>
            <p:cNvSpPr/>
            <p:nvPr/>
          </p:nvSpPr>
          <p:spPr>
            <a:xfrm>
              <a:off x="959826" y="2026191"/>
              <a:ext cx="3982916" cy="18200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29808" y="2376392"/>
              <a:ext cx="1201119" cy="204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Core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60440" y="2708845"/>
              <a:ext cx="709048" cy="2395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Agg</a:t>
              </a:r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8623" y="3056529"/>
              <a:ext cx="424267" cy="19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Edge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56793" y="3056528"/>
              <a:ext cx="424267" cy="187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Edge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14963" y="3056528"/>
              <a:ext cx="424267" cy="187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Edge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73133" y="3056528"/>
              <a:ext cx="424267" cy="187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Edge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98623" y="3244145"/>
              <a:ext cx="424267" cy="4271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Rack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56793" y="3244145"/>
              <a:ext cx="424267" cy="4271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/>
                <a:t>Rack</a:t>
              </a:r>
              <a:endParaRPr lang="en-GB" sz="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14963" y="3244145"/>
              <a:ext cx="424267" cy="4271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/>
                <a:t>Rack</a:t>
              </a:r>
              <a:endParaRPr lang="en-GB" sz="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373133" y="3244145"/>
              <a:ext cx="424267" cy="4271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Rack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60440" y="2525078"/>
              <a:ext cx="709048" cy="1864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ADS</a:t>
              </a:r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29807" y="2168525"/>
              <a:ext cx="1197239" cy="2078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ADS</a:t>
              </a:r>
            </a:p>
          </p:txBody>
        </p:sp>
        <p:cxnSp>
          <p:nvCxnSpPr>
            <p:cNvPr id="37" name="Elbow Connector 36"/>
            <p:cNvCxnSpPr>
              <a:stCxn id="15" idx="1"/>
              <a:endCxn id="34" idx="0"/>
            </p:cNvCxnSpPr>
            <p:nvPr/>
          </p:nvCxnSpPr>
          <p:spPr>
            <a:xfrm rot="10800000" flipV="1">
              <a:off x="1914964" y="2478438"/>
              <a:ext cx="514844" cy="4663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15" idx="3"/>
              <a:endCxn id="74" idx="0"/>
            </p:cNvCxnSpPr>
            <p:nvPr/>
          </p:nvCxnSpPr>
          <p:spPr>
            <a:xfrm>
              <a:off x="3630927" y="2478439"/>
              <a:ext cx="391814" cy="6172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16" idx="1"/>
              <a:endCxn id="18" idx="0"/>
            </p:cNvCxnSpPr>
            <p:nvPr/>
          </p:nvCxnSpPr>
          <p:spPr>
            <a:xfrm rot="10800000" flipV="1">
              <a:off x="1210758" y="2828639"/>
              <a:ext cx="349683" cy="22789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>
              <a:stCxn id="16" idx="3"/>
              <a:endCxn id="21" idx="0"/>
            </p:cNvCxnSpPr>
            <p:nvPr/>
          </p:nvCxnSpPr>
          <p:spPr>
            <a:xfrm>
              <a:off x="2269488" y="2828639"/>
              <a:ext cx="315779" cy="22788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5400000">
              <a:off x="1640397" y="2963540"/>
              <a:ext cx="118076" cy="6101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16200000" flipV="1">
              <a:off x="2045751" y="2971289"/>
              <a:ext cx="115222" cy="47471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668217" y="2723932"/>
              <a:ext cx="709048" cy="2395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Agg</a:t>
              </a:r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06400" y="3071616"/>
              <a:ext cx="424267" cy="1934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Edge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64570" y="3071615"/>
              <a:ext cx="424267" cy="187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Edge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022740" y="3071615"/>
              <a:ext cx="424267" cy="187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Edge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80910" y="3071615"/>
              <a:ext cx="424267" cy="1876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Edge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106400" y="3259232"/>
              <a:ext cx="424267" cy="4271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Rack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64570" y="3259232"/>
              <a:ext cx="424267" cy="4271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/>
                <a:t>Rack</a:t>
              </a:r>
              <a:endParaRPr lang="en-GB" sz="8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022740" y="3259232"/>
              <a:ext cx="424267" cy="4271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/>
                <a:t>Rack</a:t>
              </a:r>
              <a:endParaRPr lang="en-GB" sz="8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480910" y="3259232"/>
              <a:ext cx="424267" cy="4271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dirty="0"/>
                <a:t>Rack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668217" y="2540165"/>
              <a:ext cx="709048" cy="1864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ADS</a:t>
              </a:r>
              <a:endParaRPr lang="en-GB" dirty="0"/>
            </a:p>
          </p:txBody>
        </p:sp>
        <p:cxnSp>
          <p:nvCxnSpPr>
            <p:cNvPr id="75" name="Elbow Connector 74"/>
            <p:cNvCxnSpPr>
              <a:stCxn id="65" idx="1"/>
              <a:endCxn id="66" idx="0"/>
            </p:cNvCxnSpPr>
            <p:nvPr/>
          </p:nvCxnSpPr>
          <p:spPr>
            <a:xfrm rot="10800000" flipV="1">
              <a:off x="3318535" y="2843726"/>
              <a:ext cx="349683" cy="22789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65" idx="3"/>
              <a:endCxn id="69" idx="0"/>
            </p:cNvCxnSpPr>
            <p:nvPr/>
          </p:nvCxnSpPr>
          <p:spPr>
            <a:xfrm>
              <a:off x="4377265" y="2843726"/>
              <a:ext cx="315779" cy="22788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/>
            <p:nvPr/>
          </p:nvCxnSpPr>
          <p:spPr>
            <a:xfrm rot="5400000">
              <a:off x="3748174" y="2978627"/>
              <a:ext cx="118076" cy="6101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/>
            <p:nvPr/>
          </p:nvCxnSpPr>
          <p:spPr>
            <a:xfrm rot="16200000" flipV="1">
              <a:off x="4153528" y="2986376"/>
              <a:ext cx="115222" cy="47471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088817" y="1690688"/>
            <a:ext cx="3560133" cy="1751931"/>
            <a:chOff x="6463098" y="1690688"/>
            <a:chExt cx="4226169" cy="2301020"/>
          </a:xfrm>
        </p:grpSpPr>
        <p:sp>
          <p:nvSpPr>
            <p:cNvPr id="109" name="Rounded Rectangle 108"/>
            <p:cNvSpPr/>
            <p:nvPr/>
          </p:nvSpPr>
          <p:spPr>
            <a:xfrm>
              <a:off x="6584724" y="2025006"/>
              <a:ext cx="3982916" cy="18200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ounded Rectangle 80">
              <a:hlinkClick r:id="rId3" action="ppaction://hlinksldjump"/>
            </p:cNvPr>
            <p:cNvSpPr/>
            <p:nvPr/>
          </p:nvSpPr>
          <p:spPr>
            <a:xfrm>
              <a:off x="6463098" y="1690688"/>
              <a:ext cx="4226169" cy="230102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Approach</a:t>
              </a:r>
            </a:p>
            <a:p>
              <a:pPr algn="ctr"/>
              <a:endParaRPr lang="en-GB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2" name="Rounded Rectangle 81">
              <a:hlinkClick r:id="rId3" action="ppaction://hlinksldjump"/>
            </p:cNvPr>
            <p:cNvSpPr/>
            <p:nvPr/>
          </p:nvSpPr>
          <p:spPr>
            <a:xfrm>
              <a:off x="6584724" y="2026191"/>
              <a:ext cx="3982916" cy="18200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12464" y="2802882"/>
              <a:ext cx="775344" cy="68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  <a:p>
              <a:pPr algn="ctr"/>
              <a:endParaRPr lang="en-GB" sz="800" dirty="0"/>
            </a:p>
            <a:p>
              <a:pPr algn="ctr"/>
              <a:r>
                <a:rPr lang="en-GB" sz="1600" dirty="0"/>
                <a:t>Edge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12464" y="3483258"/>
              <a:ext cx="775344" cy="2421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Rack</a:t>
              </a:r>
            </a:p>
          </p:txBody>
        </p:sp>
        <p:cxnSp>
          <p:nvCxnSpPr>
            <p:cNvPr id="87" name="Elbow Connector 86"/>
            <p:cNvCxnSpPr>
              <a:endCxn id="84" idx="0"/>
            </p:cNvCxnSpPr>
            <p:nvPr/>
          </p:nvCxnSpPr>
          <p:spPr>
            <a:xfrm rot="10800000" flipV="1">
              <a:off x="7200137" y="2380138"/>
              <a:ext cx="579901" cy="422743"/>
            </a:xfrm>
            <a:prstGeom prst="bentConnector2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/>
            <p:cNvCxnSpPr>
              <a:stCxn id="103" idx="3"/>
            </p:cNvCxnSpPr>
            <p:nvPr/>
          </p:nvCxnSpPr>
          <p:spPr>
            <a:xfrm>
              <a:off x="9514579" y="2380139"/>
              <a:ext cx="453542" cy="415856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rot="16200000" flipV="1">
              <a:off x="8759183" y="2447342"/>
              <a:ext cx="378157" cy="363648"/>
            </a:xfrm>
            <a:prstGeom prst="bentConnector3">
              <a:avLst>
                <a:gd name="adj1" fmla="val 24811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/>
            <p:nvPr/>
          </p:nvCxnSpPr>
          <p:spPr>
            <a:xfrm rot="5400000" flipH="1" flipV="1">
              <a:off x="7947433" y="2559955"/>
              <a:ext cx="309701" cy="285164"/>
            </a:xfrm>
            <a:prstGeom prst="bentConnector3">
              <a:avLst>
                <a:gd name="adj1" fmla="val 39235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ctangular Callout 101"/>
            <p:cNvSpPr/>
            <p:nvPr/>
          </p:nvSpPr>
          <p:spPr>
            <a:xfrm>
              <a:off x="6599081" y="2411311"/>
              <a:ext cx="675736" cy="315693"/>
            </a:xfrm>
            <a:prstGeom prst="wedgeRectCallout">
              <a:avLst>
                <a:gd name="adj1" fmla="val 29751"/>
                <a:gd name="adj2" fmla="val 78451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Notify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796388" y="2104522"/>
              <a:ext cx="1718191" cy="5512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r>
                <a:rPr lang="en-GB" sz="1600" dirty="0" err="1"/>
                <a:t>Agg</a:t>
              </a:r>
              <a:endParaRPr lang="en-GB" sz="16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068256" y="2134926"/>
              <a:ext cx="1174453" cy="2968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ADS</a:t>
              </a:r>
            </a:p>
          </p:txBody>
        </p:sp>
        <p:cxnSp>
          <p:nvCxnSpPr>
            <p:cNvPr id="106" name="Straight Connector 125"/>
            <p:cNvCxnSpPr/>
            <p:nvPr/>
          </p:nvCxnSpPr>
          <p:spPr>
            <a:xfrm rot="5400000" flipH="1" flipV="1">
              <a:off x="7036872" y="2313005"/>
              <a:ext cx="799067" cy="682832"/>
            </a:xfrm>
            <a:prstGeom prst="bentConnector3">
              <a:avLst>
                <a:gd name="adj1" fmla="val 100065"/>
              </a:avLst>
            </a:prstGeom>
            <a:ln>
              <a:prstDash val="dash"/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6871837" y="2878778"/>
              <a:ext cx="651489" cy="2813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ADS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736598" y="2798658"/>
              <a:ext cx="775344" cy="68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  <a:p>
              <a:pPr algn="ctr"/>
              <a:endParaRPr lang="en-GB" sz="800" dirty="0"/>
            </a:p>
            <a:p>
              <a:pPr algn="ctr"/>
              <a:r>
                <a:rPr lang="en-GB" sz="1600" dirty="0"/>
                <a:t>Edge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736598" y="3479034"/>
              <a:ext cx="775344" cy="2421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Rack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795971" y="2874554"/>
              <a:ext cx="651489" cy="28135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ADS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8660732" y="2802882"/>
              <a:ext cx="775344" cy="68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  <a:p>
              <a:pPr algn="ctr"/>
              <a:endParaRPr lang="en-GB" sz="800" dirty="0"/>
            </a:p>
            <a:p>
              <a:pPr algn="ctr"/>
              <a:r>
                <a:rPr lang="en-GB" sz="1600" dirty="0"/>
                <a:t>Edge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660732" y="3483258"/>
              <a:ext cx="775344" cy="2421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Rack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720105" y="2878778"/>
              <a:ext cx="651489" cy="28135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ADS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9583004" y="2795995"/>
              <a:ext cx="775344" cy="6888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  <a:p>
              <a:pPr algn="ctr"/>
              <a:endParaRPr lang="en-GB" sz="800" dirty="0"/>
            </a:p>
            <a:p>
              <a:pPr algn="ctr"/>
              <a:r>
                <a:rPr lang="en-GB" sz="1600" dirty="0"/>
                <a:t>Edge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9583004" y="3476371"/>
              <a:ext cx="775344" cy="2421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Rack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642377" y="2871891"/>
              <a:ext cx="651489" cy="28135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ADS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3924788" y="3976236"/>
            <a:ext cx="3868091" cy="1870196"/>
            <a:chOff x="838200" y="3985967"/>
            <a:chExt cx="3868091" cy="1870196"/>
          </a:xfrm>
        </p:grpSpPr>
        <p:sp>
          <p:nvSpPr>
            <p:cNvPr id="149" name="Rounded Rectangle 148">
              <a:hlinkClick r:id="rId4" action="ppaction://hlinksldjump"/>
            </p:cNvPr>
            <p:cNvSpPr/>
            <p:nvPr/>
          </p:nvSpPr>
          <p:spPr>
            <a:xfrm>
              <a:off x="838200" y="3985967"/>
              <a:ext cx="3868091" cy="1870196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Results</a:t>
              </a: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0" name="Rounded Rectangle 149">
              <a:hlinkClick r:id="rId4" action="ppaction://hlinksldjump"/>
            </p:cNvPr>
            <p:cNvSpPr/>
            <p:nvPr/>
          </p:nvSpPr>
          <p:spPr>
            <a:xfrm>
              <a:off x="949523" y="4245040"/>
              <a:ext cx="3645448" cy="14792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1" name="Picture 15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9296" y="4269649"/>
              <a:ext cx="2752620" cy="1420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81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729762" y="6179275"/>
            <a:ext cx="1213339" cy="678725"/>
          </a:xfrm>
          <a:prstGeom prst="actionButtonBlan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Network Anomaly Detection Systems (ADS)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01150" cy="421871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Network ADS are integral part of modern DC</a:t>
            </a:r>
          </a:p>
          <a:p>
            <a:pPr lvl="1"/>
            <a:r>
              <a:rPr lang="en-GB" dirty="0"/>
              <a:t>Ensure high-availability, many-9s SLAs, security</a:t>
            </a:r>
          </a:p>
          <a:p>
            <a:pPr lvl="1"/>
            <a:r>
              <a:rPr lang="en-GB" dirty="0"/>
              <a:t>Detect (and prevent) network anomalies</a:t>
            </a:r>
          </a:p>
          <a:p>
            <a:pPr lvl="2"/>
            <a:r>
              <a:rPr lang="en-GB" dirty="0"/>
              <a:t>Malicious: (D)</a:t>
            </a:r>
            <a:r>
              <a:rPr lang="en-GB" dirty="0" err="1"/>
              <a:t>DoS</a:t>
            </a:r>
            <a:r>
              <a:rPr lang="en-GB" dirty="0"/>
              <a:t>, Malware, Firewall, Exploits…</a:t>
            </a:r>
          </a:p>
          <a:p>
            <a:pPr lvl="2"/>
            <a:r>
              <a:rPr lang="en-GB" dirty="0"/>
              <a:t>Erroneous: Misconfiguration (network loops), faulty NIC…</a:t>
            </a:r>
          </a:p>
          <a:p>
            <a:pPr lvl="2"/>
            <a:endParaRPr lang="en-GB" dirty="0"/>
          </a:p>
          <a:p>
            <a:r>
              <a:rPr lang="en-GB" dirty="0"/>
              <a:t>Two common approaches:</a:t>
            </a:r>
          </a:p>
          <a:p>
            <a:pPr lvl="1"/>
            <a:r>
              <a:rPr lang="en-GB" dirty="0"/>
              <a:t>Signature-based: detect patterns in packet content or features. (SNORT, SURICATA)</a:t>
            </a:r>
          </a:p>
          <a:p>
            <a:pPr lvl="1"/>
            <a:r>
              <a:rPr lang="en-GB" dirty="0"/>
              <a:t>Statistics-based: detect deviations from normal network behaviour (Prelude IDS, ACID)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140" y="6179275"/>
            <a:ext cx="5207725" cy="752748"/>
          </a:xfrm>
        </p:spPr>
        <p:txBody>
          <a:bodyPr/>
          <a:lstStyle/>
          <a:p>
            <a:r>
              <a:rPr lang="en-GB" b="1" i="1"/>
              <a:t>Distributed, Multi-Level Network Anomaly Detection for Datacentre Networks</a:t>
            </a:r>
            <a:endParaRPr lang="en-GB"/>
          </a:p>
          <a:p>
            <a:r>
              <a:rPr lang="en-GB"/>
              <a:t>NGNI-IS02: Future Internet and Next-Generation Networking Architectures II</a:t>
            </a:r>
          </a:p>
          <a:p>
            <a:r>
              <a:rPr lang="en-US"/>
              <a:t>IEEE ICC - 22/05/2017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7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63112" cy="3885364"/>
          </a:xfrm>
        </p:spPr>
        <p:txBody>
          <a:bodyPr>
            <a:normAutofit/>
          </a:bodyPr>
          <a:lstStyle/>
          <a:p>
            <a:r>
              <a:rPr lang="en-GB" dirty="0"/>
              <a:t>Current approach</a:t>
            </a:r>
          </a:p>
          <a:p>
            <a:pPr lvl="1"/>
            <a:r>
              <a:rPr lang="en-GB" dirty="0"/>
              <a:t>Fixed point detection (limited network knowledge)</a:t>
            </a:r>
          </a:p>
          <a:p>
            <a:pPr lvl="1"/>
            <a:r>
              <a:rPr lang="en-GB" dirty="0"/>
              <a:t>Little (if any) state sharing</a:t>
            </a:r>
          </a:p>
          <a:p>
            <a:pPr lvl="1"/>
            <a:endParaRPr lang="en-GB" dirty="0"/>
          </a:p>
          <a:p>
            <a:r>
              <a:rPr lang="en-GB" dirty="0"/>
              <a:t>New Philosophy</a:t>
            </a:r>
          </a:p>
          <a:p>
            <a:pPr lvl="1"/>
            <a:r>
              <a:rPr lang="en-GB" dirty="0"/>
              <a:t>Move detection closer to Edge Switches and Rack</a:t>
            </a:r>
          </a:p>
          <a:p>
            <a:pPr lvl="1"/>
            <a:r>
              <a:rPr lang="en-GB" dirty="0"/>
              <a:t>Increase communication between multiple ADS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140" y="6179275"/>
            <a:ext cx="5207725" cy="752748"/>
          </a:xfrm>
        </p:spPr>
        <p:txBody>
          <a:bodyPr/>
          <a:lstStyle/>
          <a:p>
            <a:r>
              <a:rPr lang="en-GB" b="1" i="1"/>
              <a:t>Distributed, Multi-Level Network Anomaly Detection for Datacentre Networks</a:t>
            </a:r>
            <a:endParaRPr lang="en-GB"/>
          </a:p>
          <a:p>
            <a:r>
              <a:rPr lang="en-GB"/>
              <a:t>NGNI-IS02: Future Internet and Next-Generation Networking Architectures II</a:t>
            </a:r>
          </a:p>
          <a:p>
            <a:r>
              <a:rPr lang="en-US"/>
              <a:t>IEEE ICC - 22/05/2017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9168073" y="2033492"/>
            <a:ext cx="1201119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63128" y="2777409"/>
            <a:ext cx="709048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Agg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10435055" y="2783122"/>
            <a:ext cx="709048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Agg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780131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Edge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25948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Edge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71765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Edge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17582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Edge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90714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Edge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036531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Edge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82348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Edge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28165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Edge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80131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Rack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5948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Rack</a:t>
            </a:r>
            <a:endParaRPr lang="en-GB" sz="800" dirty="0"/>
          </a:p>
        </p:txBody>
      </p:sp>
      <p:sp>
        <p:nvSpPr>
          <p:cNvPr id="50" name="Rectangle 49"/>
          <p:cNvSpPr/>
          <p:nvPr/>
        </p:nvSpPr>
        <p:spPr>
          <a:xfrm>
            <a:off x="871765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Rack</a:t>
            </a:r>
            <a:endParaRPr lang="en-GB" sz="800" dirty="0"/>
          </a:p>
        </p:txBody>
      </p:sp>
      <p:sp>
        <p:nvSpPr>
          <p:cNvPr id="51" name="Rectangle 50"/>
          <p:cNvSpPr/>
          <p:nvPr/>
        </p:nvSpPr>
        <p:spPr>
          <a:xfrm>
            <a:off x="917582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Rack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90714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Rack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36531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Rack</a:t>
            </a:r>
            <a:endParaRPr lang="en-GB" sz="800" dirty="0"/>
          </a:p>
        </p:txBody>
      </p:sp>
      <p:sp>
        <p:nvSpPr>
          <p:cNvPr id="54" name="Rectangle 53"/>
          <p:cNvSpPr/>
          <p:nvPr/>
        </p:nvSpPr>
        <p:spPr>
          <a:xfrm>
            <a:off x="1082348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Rack</a:t>
            </a:r>
            <a:endParaRPr lang="en-GB" sz="800" dirty="0"/>
          </a:p>
        </p:txBody>
      </p:sp>
      <p:sp>
        <p:nvSpPr>
          <p:cNvPr id="55" name="Rectangle 54"/>
          <p:cNvSpPr/>
          <p:nvPr/>
        </p:nvSpPr>
        <p:spPr>
          <a:xfrm>
            <a:off x="1128165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Rack</a:t>
            </a:r>
            <a:endParaRPr lang="en-GB" sz="800" dirty="0"/>
          </a:p>
        </p:txBody>
      </p:sp>
      <p:sp>
        <p:nvSpPr>
          <p:cNvPr id="56" name="Rectangle 55"/>
          <p:cNvSpPr/>
          <p:nvPr/>
        </p:nvSpPr>
        <p:spPr>
          <a:xfrm>
            <a:off x="8363128" y="2564748"/>
            <a:ext cx="709048" cy="207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ADS</a:t>
            </a:r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10435055" y="2576514"/>
            <a:ext cx="709048" cy="207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ADS</a:t>
            </a: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9168072" y="1825625"/>
            <a:ext cx="1197239" cy="207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ADS</a:t>
            </a:r>
          </a:p>
        </p:txBody>
      </p:sp>
      <p:cxnSp>
        <p:nvCxnSpPr>
          <p:cNvPr id="59" name="Elbow Connector 58"/>
          <p:cNvCxnSpPr>
            <a:stCxn id="37" idx="1"/>
            <a:endCxn id="56" idx="0"/>
          </p:cNvCxnSpPr>
          <p:nvPr/>
        </p:nvCxnSpPr>
        <p:spPr>
          <a:xfrm rot="10800000" flipV="1">
            <a:off x="8717653" y="2238844"/>
            <a:ext cx="450421" cy="3259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37" idx="3"/>
            <a:endCxn id="57" idx="0"/>
          </p:cNvCxnSpPr>
          <p:nvPr/>
        </p:nvCxnSpPr>
        <p:spPr>
          <a:xfrm>
            <a:off x="10369192" y="2238845"/>
            <a:ext cx="420387" cy="3376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38" idx="1"/>
            <a:endCxn id="40" idx="0"/>
          </p:cNvCxnSpPr>
          <p:nvPr/>
        </p:nvCxnSpPr>
        <p:spPr>
          <a:xfrm rot="10800000" flipV="1">
            <a:off x="8013446" y="2982762"/>
            <a:ext cx="349682" cy="321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8" idx="3"/>
            <a:endCxn id="43" idx="0"/>
          </p:cNvCxnSpPr>
          <p:nvPr/>
        </p:nvCxnSpPr>
        <p:spPr>
          <a:xfrm>
            <a:off x="9072176" y="2982762"/>
            <a:ext cx="315780" cy="3210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39" idx="1"/>
            <a:endCxn id="44" idx="0"/>
          </p:cNvCxnSpPr>
          <p:nvPr/>
        </p:nvCxnSpPr>
        <p:spPr>
          <a:xfrm rot="10800000" flipV="1">
            <a:off x="10119277" y="2988474"/>
            <a:ext cx="315779" cy="3153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39" idx="3"/>
            <a:endCxn id="47" idx="0"/>
          </p:cNvCxnSpPr>
          <p:nvPr/>
        </p:nvCxnSpPr>
        <p:spPr>
          <a:xfrm>
            <a:off x="11144103" y="2988475"/>
            <a:ext cx="349683" cy="31531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rot="5400000">
            <a:off x="8443086" y="3210798"/>
            <a:ext cx="118076" cy="610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6200000" flipV="1">
            <a:off x="8848440" y="3218547"/>
            <a:ext cx="115222" cy="4747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5400000">
            <a:off x="10548277" y="3206315"/>
            <a:ext cx="118076" cy="610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rot="16200000" flipV="1">
            <a:off x="10953631" y="3211660"/>
            <a:ext cx="115222" cy="4747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ction Button: Custom 68">
            <a:hlinkClick r:id="rId2" action="ppaction://hlinksldjump" highlightClick="1"/>
          </p:cNvPr>
          <p:cNvSpPr/>
          <p:nvPr/>
        </p:nvSpPr>
        <p:spPr>
          <a:xfrm>
            <a:off x="729762" y="6179275"/>
            <a:ext cx="1213339" cy="678725"/>
          </a:xfrm>
          <a:prstGeom prst="actionButtonBlan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4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Proposed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374184" cy="421871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Move detection to Edge</a:t>
            </a:r>
          </a:p>
          <a:p>
            <a:pPr lvl="1"/>
            <a:r>
              <a:rPr lang="en-GB" dirty="0"/>
              <a:t>Propagate up to the Core for higher accuracy</a:t>
            </a:r>
          </a:p>
          <a:p>
            <a:pPr lvl="2"/>
            <a:r>
              <a:rPr lang="en-GB" dirty="0"/>
              <a:t>Source pinpointing for efficient mitigation</a:t>
            </a:r>
          </a:p>
          <a:p>
            <a:pPr lvl="1"/>
            <a:r>
              <a:rPr lang="en-GB" dirty="0"/>
              <a:t>Share partial knowledge via voting</a:t>
            </a:r>
          </a:p>
          <a:p>
            <a:r>
              <a:rPr lang="en-GB" dirty="0"/>
              <a:t>Modular components</a:t>
            </a:r>
          </a:p>
          <a:p>
            <a:pPr lvl="1"/>
            <a:r>
              <a:rPr lang="en-GB" dirty="0"/>
              <a:t>Focus on small tasks</a:t>
            </a:r>
          </a:p>
          <a:p>
            <a:pPr lvl="1"/>
            <a:r>
              <a:rPr lang="en-GB" dirty="0"/>
              <a:t>Run on Network Nodes (switches, routers)</a:t>
            </a:r>
          </a:p>
          <a:p>
            <a:pPr lvl="1"/>
            <a:r>
              <a:rPr lang="en-GB" dirty="0"/>
              <a:t>Flexible mapping to the Network Fabric</a:t>
            </a:r>
          </a:p>
          <a:p>
            <a:pPr lvl="2"/>
            <a:r>
              <a:rPr lang="en-GB" dirty="0"/>
              <a:t>Scale of deployment based on network demand</a:t>
            </a:r>
          </a:p>
          <a:p>
            <a:r>
              <a:rPr lang="en-GB" dirty="0"/>
              <a:t>Leverage SDN</a:t>
            </a:r>
          </a:p>
          <a:p>
            <a:pPr lvl="1"/>
            <a:r>
              <a:rPr lang="en-GB" dirty="0"/>
              <a:t>Inform Controller of any issues</a:t>
            </a:r>
          </a:p>
          <a:p>
            <a:pPr lvl="1"/>
            <a:r>
              <a:rPr lang="en-GB" dirty="0"/>
              <a:t>Let Controller handle mitigation strategy</a:t>
            </a:r>
          </a:p>
          <a:p>
            <a:pPr lvl="2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140" y="6179275"/>
            <a:ext cx="5207725" cy="752748"/>
          </a:xfrm>
        </p:spPr>
        <p:txBody>
          <a:bodyPr/>
          <a:lstStyle/>
          <a:p>
            <a:r>
              <a:rPr lang="en-GB" b="1" i="1"/>
              <a:t>Distributed, Multi-Level Network Anomaly Detection for Datacentre Networks</a:t>
            </a:r>
            <a:endParaRPr lang="en-GB"/>
          </a:p>
          <a:p>
            <a:r>
              <a:rPr lang="en-GB"/>
              <a:t>NGNI-IS02: Future Internet and Next-Generation Networking Architectures II</a:t>
            </a:r>
          </a:p>
          <a:p>
            <a:r>
              <a:rPr lang="en-US"/>
              <a:t>IEEE ICC - 22/05/2017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68073" y="1825624"/>
            <a:ext cx="1201119" cy="6185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8363128" y="2564747"/>
            <a:ext cx="709048" cy="6233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Agg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435055" y="2576514"/>
            <a:ext cx="709048" cy="617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Agg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801312" y="3299894"/>
            <a:ext cx="424267" cy="4145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Edge</a:t>
            </a:r>
          </a:p>
        </p:txBody>
      </p:sp>
      <p:sp>
        <p:nvSpPr>
          <p:cNvPr id="9" name="Rectangle 8"/>
          <p:cNvSpPr/>
          <p:nvPr/>
        </p:nvSpPr>
        <p:spPr>
          <a:xfrm>
            <a:off x="8259482" y="3299895"/>
            <a:ext cx="424267" cy="4145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Edge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1765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Edge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7582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Edge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714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Edge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6531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Edge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2348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Edge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281652" y="3303786"/>
            <a:ext cx="424267" cy="4107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Edge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0131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Rack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5948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Rack</a:t>
            </a:r>
            <a:endParaRPr lang="en-GB" sz="800" dirty="0"/>
          </a:p>
        </p:txBody>
      </p:sp>
      <p:sp>
        <p:nvSpPr>
          <p:cNvPr id="18" name="Rectangle 17"/>
          <p:cNvSpPr/>
          <p:nvPr/>
        </p:nvSpPr>
        <p:spPr>
          <a:xfrm>
            <a:off x="871765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Rack</a:t>
            </a:r>
            <a:endParaRPr lang="en-GB" sz="800" dirty="0"/>
          </a:p>
        </p:txBody>
      </p:sp>
      <p:sp>
        <p:nvSpPr>
          <p:cNvPr id="19" name="Rectangle 18"/>
          <p:cNvSpPr/>
          <p:nvPr/>
        </p:nvSpPr>
        <p:spPr>
          <a:xfrm>
            <a:off x="917582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Rack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90714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Rack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36531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Rack</a:t>
            </a:r>
            <a:endParaRPr lang="en-GB" sz="800" dirty="0"/>
          </a:p>
        </p:txBody>
      </p:sp>
      <p:sp>
        <p:nvSpPr>
          <p:cNvPr id="22" name="Rectangle 21"/>
          <p:cNvSpPr/>
          <p:nvPr/>
        </p:nvSpPr>
        <p:spPr>
          <a:xfrm>
            <a:off x="1082348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Rack</a:t>
            </a:r>
            <a:endParaRPr lang="en-GB" sz="800" dirty="0"/>
          </a:p>
        </p:txBody>
      </p:sp>
      <p:sp>
        <p:nvSpPr>
          <p:cNvPr id="23" name="Rectangle 22"/>
          <p:cNvSpPr/>
          <p:nvPr/>
        </p:nvSpPr>
        <p:spPr>
          <a:xfrm>
            <a:off x="11281652" y="3735786"/>
            <a:ext cx="424267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/>
              <a:t>Rack</a:t>
            </a:r>
            <a:endParaRPr lang="en-GB" sz="800" dirty="0"/>
          </a:p>
        </p:txBody>
      </p:sp>
      <p:cxnSp>
        <p:nvCxnSpPr>
          <p:cNvPr id="27" name="Elbow Connector 26"/>
          <p:cNvCxnSpPr>
            <a:stCxn id="5" idx="1"/>
          </p:cNvCxnSpPr>
          <p:nvPr/>
        </p:nvCxnSpPr>
        <p:spPr>
          <a:xfrm rot="10800000" flipV="1">
            <a:off x="8717657" y="2134911"/>
            <a:ext cx="450417" cy="42983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5" idx="3"/>
            <a:endCxn id="7" idx="0"/>
          </p:cNvCxnSpPr>
          <p:nvPr/>
        </p:nvCxnSpPr>
        <p:spPr>
          <a:xfrm>
            <a:off x="10369192" y="2134911"/>
            <a:ext cx="420387" cy="4416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1"/>
            <a:endCxn id="8" idx="0"/>
          </p:cNvCxnSpPr>
          <p:nvPr/>
        </p:nvCxnSpPr>
        <p:spPr>
          <a:xfrm rot="10800000" flipV="1">
            <a:off x="8013446" y="2876430"/>
            <a:ext cx="349682" cy="4234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6" idx="3"/>
            <a:endCxn id="11" idx="0"/>
          </p:cNvCxnSpPr>
          <p:nvPr/>
        </p:nvCxnSpPr>
        <p:spPr>
          <a:xfrm>
            <a:off x="9072176" y="2876431"/>
            <a:ext cx="315780" cy="42735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1"/>
            <a:endCxn id="12" idx="0"/>
          </p:cNvCxnSpPr>
          <p:nvPr/>
        </p:nvCxnSpPr>
        <p:spPr>
          <a:xfrm rot="10800000" flipV="1">
            <a:off x="10119277" y="2885170"/>
            <a:ext cx="315779" cy="4186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3"/>
            <a:endCxn id="15" idx="0"/>
          </p:cNvCxnSpPr>
          <p:nvPr/>
        </p:nvCxnSpPr>
        <p:spPr>
          <a:xfrm>
            <a:off x="11144103" y="2885171"/>
            <a:ext cx="349683" cy="41861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5400000">
            <a:off x="8447213" y="3210348"/>
            <a:ext cx="118076" cy="610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V="1">
            <a:off x="8848440" y="3218547"/>
            <a:ext cx="115222" cy="4747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5400000">
            <a:off x="10548277" y="3206315"/>
            <a:ext cx="118076" cy="610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V="1">
            <a:off x="10953631" y="3211660"/>
            <a:ext cx="115222" cy="4747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292360" y="3346844"/>
            <a:ext cx="356517" cy="145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ADS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831770" y="3346844"/>
            <a:ext cx="356517" cy="145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ADS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751526" y="3346844"/>
            <a:ext cx="356517" cy="145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ADS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203992" y="3346843"/>
            <a:ext cx="356517" cy="145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ADS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941016" y="3346842"/>
            <a:ext cx="356517" cy="145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ADS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398548" y="3346842"/>
            <a:ext cx="356517" cy="145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ADS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856719" y="3346842"/>
            <a:ext cx="356517" cy="145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ADS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1311090" y="3346841"/>
            <a:ext cx="356517" cy="1455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ADS</a:t>
            </a:r>
          </a:p>
        </p:txBody>
      </p:sp>
      <p:sp>
        <p:nvSpPr>
          <p:cNvPr id="43" name="Action Button: Custom 42">
            <a:hlinkClick r:id="rId2" action="ppaction://hlinksldjump" highlightClick="1"/>
          </p:cNvPr>
          <p:cNvSpPr/>
          <p:nvPr/>
        </p:nvSpPr>
        <p:spPr>
          <a:xfrm>
            <a:off x="729762" y="6179275"/>
            <a:ext cx="1213339" cy="678725"/>
          </a:xfrm>
          <a:prstGeom prst="actionButtonBlan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90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Communication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140" y="6179275"/>
            <a:ext cx="5207725" cy="752748"/>
          </a:xfrm>
        </p:spPr>
        <p:txBody>
          <a:bodyPr/>
          <a:lstStyle/>
          <a:p>
            <a:r>
              <a:rPr lang="en-GB" b="1" i="1"/>
              <a:t>Distributed, Multi-Level Network Anomaly Detection for Datacentre Networks</a:t>
            </a:r>
            <a:endParaRPr lang="en-GB"/>
          </a:p>
          <a:p>
            <a:r>
              <a:rPr lang="en-GB"/>
              <a:t>NGNI-IS02: Future Internet and Next-Generation Networking Architectures II</a:t>
            </a:r>
          </a:p>
          <a:p>
            <a:r>
              <a:rPr lang="en-US"/>
              <a:t>IEEE ICC - 22/05/2017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66259" y="1292601"/>
            <a:ext cx="1878374" cy="1137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Core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7559" y="2429812"/>
            <a:ext cx="2823073" cy="10166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Agg</a:t>
            </a:r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731260" y="3687686"/>
            <a:ext cx="938764" cy="92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Edge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260" y="4629638"/>
            <a:ext cx="938764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Rack</a:t>
            </a:r>
          </a:p>
        </p:txBody>
      </p:sp>
      <p:cxnSp>
        <p:nvCxnSpPr>
          <p:cNvPr id="24" name="Elbow Connector 23"/>
          <p:cNvCxnSpPr>
            <a:stCxn id="5" idx="1"/>
            <a:endCxn id="6" idx="0"/>
          </p:cNvCxnSpPr>
          <p:nvPr/>
        </p:nvCxnSpPr>
        <p:spPr>
          <a:xfrm rot="10800000" flipV="1">
            <a:off x="3019097" y="1861206"/>
            <a:ext cx="2247163" cy="568605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5" idx="3"/>
            <a:endCxn id="97" idx="0"/>
          </p:cNvCxnSpPr>
          <p:nvPr/>
        </p:nvCxnSpPr>
        <p:spPr>
          <a:xfrm>
            <a:off x="7144633" y="1861207"/>
            <a:ext cx="1976255" cy="591846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6" idx="1"/>
            <a:endCxn id="8" idx="0"/>
          </p:cNvCxnSpPr>
          <p:nvPr/>
        </p:nvCxnSpPr>
        <p:spPr>
          <a:xfrm rot="10800000" flipV="1">
            <a:off x="1200643" y="2938128"/>
            <a:ext cx="406917" cy="749558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60" idx="0"/>
            <a:endCxn id="6" idx="3"/>
          </p:cNvCxnSpPr>
          <p:nvPr/>
        </p:nvCxnSpPr>
        <p:spPr>
          <a:xfrm rot="16200000" flipV="1">
            <a:off x="4270208" y="3098552"/>
            <a:ext cx="749558" cy="428709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71934" y="3810774"/>
            <a:ext cx="835626" cy="281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50210" y="3687686"/>
            <a:ext cx="938764" cy="92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Edge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950210" y="4629638"/>
            <a:ext cx="938764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Rack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90884" y="3810774"/>
            <a:ext cx="835626" cy="281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174137" y="3691063"/>
            <a:ext cx="938764" cy="92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Edge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74137" y="4633015"/>
            <a:ext cx="938764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Rack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214811" y="3814151"/>
            <a:ext cx="835626" cy="281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389959" y="3687686"/>
            <a:ext cx="938764" cy="92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Edge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389959" y="4629638"/>
            <a:ext cx="938764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Rack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430633" y="3810774"/>
            <a:ext cx="835626" cy="281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ADS</a:t>
            </a:r>
          </a:p>
        </p:txBody>
      </p:sp>
      <p:cxnSp>
        <p:nvCxnSpPr>
          <p:cNvPr id="82" name="Elbow Connector 81"/>
          <p:cNvCxnSpPr>
            <a:stCxn id="56" idx="0"/>
          </p:cNvCxnSpPr>
          <p:nvPr/>
        </p:nvCxnSpPr>
        <p:spPr>
          <a:xfrm rot="16200000" flipV="1">
            <a:off x="3272617" y="3320161"/>
            <a:ext cx="378157" cy="363648"/>
          </a:xfrm>
          <a:prstGeom prst="bentConnector3">
            <a:avLst>
              <a:gd name="adj1" fmla="val 3740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52" idx="0"/>
          </p:cNvCxnSpPr>
          <p:nvPr/>
        </p:nvCxnSpPr>
        <p:spPr>
          <a:xfrm rot="5400000" flipH="1" flipV="1">
            <a:off x="2407324" y="3390254"/>
            <a:ext cx="309701" cy="285164"/>
          </a:xfrm>
          <a:prstGeom prst="bentConnector3">
            <a:avLst>
              <a:gd name="adj1" fmla="val 3923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7709351" y="2453053"/>
            <a:ext cx="2823073" cy="10166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/>
              <a:t>Agg</a:t>
            </a:r>
            <a:endParaRPr lang="en-GB" sz="3200" dirty="0"/>
          </a:p>
        </p:txBody>
      </p:sp>
      <p:sp>
        <p:nvSpPr>
          <p:cNvPr id="98" name="Rectangle 97"/>
          <p:cNvSpPr/>
          <p:nvPr/>
        </p:nvSpPr>
        <p:spPr>
          <a:xfrm>
            <a:off x="6833052" y="3710927"/>
            <a:ext cx="938764" cy="92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Edge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833052" y="4652879"/>
            <a:ext cx="938764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Rack</a:t>
            </a:r>
          </a:p>
        </p:txBody>
      </p:sp>
      <p:cxnSp>
        <p:nvCxnSpPr>
          <p:cNvPr id="100" name="Elbow Connector 99"/>
          <p:cNvCxnSpPr>
            <a:stCxn id="97" idx="1"/>
            <a:endCxn id="98" idx="0"/>
          </p:cNvCxnSpPr>
          <p:nvPr/>
        </p:nvCxnSpPr>
        <p:spPr>
          <a:xfrm rot="10800000" flipV="1">
            <a:off x="7302435" y="2961369"/>
            <a:ext cx="406917" cy="749558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109" idx="0"/>
            <a:endCxn id="97" idx="3"/>
          </p:cNvCxnSpPr>
          <p:nvPr/>
        </p:nvCxnSpPr>
        <p:spPr>
          <a:xfrm rot="16200000" flipV="1">
            <a:off x="10372000" y="3121793"/>
            <a:ext cx="749558" cy="428709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873726" y="3834015"/>
            <a:ext cx="835626" cy="281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ADS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052002" y="3710927"/>
            <a:ext cx="938764" cy="92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Edge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8052002" y="4652879"/>
            <a:ext cx="938764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Rack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8092676" y="3834015"/>
            <a:ext cx="835626" cy="281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9275929" y="3714304"/>
            <a:ext cx="938764" cy="92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Edge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275929" y="4656256"/>
            <a:ext cx="938764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Rack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316603" y="3837392"/>
            <a:ext cx="835626" cy="281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0491751" y="3710927"/>
            <a:ext cx="938764" cy="9206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/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Edge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0491751" y="4652879"/>
            <a:ext cx="938764" cy="571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Rack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0532425" y="3834015"/>
            <a:ext cx="835626" cy="281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ADS</a:t>
            </a:r>
          </a:p>
        </p:txBody>
      </p:sp>
      <p:cxnSp>
        <p:nvCxnSpPr>
          <p:cNvPr id="112" name="Elbow Connector 111"/>
          <p:cNvCxnSpPr>
            <a:stCxn id="106" idx="0"/>
          </p:cNvCxnSpPr>
          <p:nvPr/>
        </p:nvCxnSpPr>
        <p:spPr>
          <a:xfrm rot="16200000" flipV="1">
            <a:off x="9374409" y="3343402"/>
            <a:ext cx="378157" cy="363648"/>
          </a:xfrm>
          <a:prstGeom prst="bentConnector3">
            <a:avLst>
              <a:gd name="adj1" fmla="val 3740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103" idx="0"/>
          </p:cNvCxnSpPr>
          <p:nvPr/>
        </p:nvCxnSpPr>
        <p:spPr>
          <a:xfrm rot="5400000" flipH="1" flipV="1">
            <a:off x="8509116" y="3413495"/>
            <a:ext cx="309701" cy="285164"/>
          </a:xfrm>
          <a:prstGeom prst="bentConnector3">
            <a:avLst>
              <a:gd name="adj1" fmla="val 3923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5" name="Rectangular Callout 114"/>
          <p:cNvSpPr/>
          <p:nvPr/>
        </p:nvSpPr>
        <p:spPr>
          <a:xfrm>
            <a:off x="115331" y="2938127"/>
            <a:ext cx="1032445" cy="661502"/>
          </a:xfrm>
          <a:prstGeom prst="wedgeRectCallout">
            <a:avLst>
              <a:gd name="adj1" fmla="val 29751"/>
              <a:gd name="adj2" fmla="val 7845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Anomaly Detected</a:t>
            </a:r>
          </a:p>
        </p:txBody>
      </p:sp>
      <p:sp>
        <p:nvSpPr>
          <p:cNvPr id="116" name="Rectangular Callout 115"/>
          <p:cNvSpPr/>
          <p:nvPr/>
        </p:nvSpPr>
        <p:spPr>
          <a:xfrm>
            <a:off x="248868" y="1814758"/>
            <a:ext cx="1032445" cy="661502"/>
          </a:xfrm>
          <a:prstGeom prst="wedgeRectCallout">
            <a:avLst>
              <a:gd name="adj1" fmla="val 29751"/>
              <a:gd name="adj2" fmla="val 7845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Notify Upstream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1607557" y="2453052"/>
            <a:ext cx="2823073" cy="10166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/>
          </a:p>
          <a:p>
            <a:pPr algn="ctr"/>
            <a:r>
              <a:rPr lang="en-GB" sz="3200" dirty="0" err="1"/>
              <a:t>Agg</a:t>
            </a:r>
            <a:endParaRPr lang="en-GB" sz="3200" dirty="0"/>
          </a:p>
        </p:txBody>
      </p:sp>
      <p:sp>
        <p:nvSpPr>
          <p:cNvPr id="118" name="Rectangle 117"/>
          <p:cNvSpPr/>
          <p:nvPr/>
        </p:nvSpPr>
        <p:spPr>
          <a:xfrm>
            <a:off x="2214171" y="2520042"/>
            <a:ext cx="1609847" cy="441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ADS</a:t>
            </a:r>
          </a:p>
        </p:txBody>
      </p:sp>
      <p:sp>
        <p:nvSpPr>
          <p:cNvPr id="119" name="Rectangular Callout 118"/>
          <p:cNvSpPr/>
          <p:nvPr/>
        </p:nvSpPr>
        <p:spPr>
          <a:xfrm>
            <a:off x="1474661" y="1724282"/>
            <a:ext cx="1032445" cy="661502"/>
          </a:xfrm>
          <a:prstGeom prst="wedgeRectCallout">
            <a:avLst>
              <a:gd name="adj1" fmla="val 29751"/>
              <a:gd name="adj2" fmla="val 7845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Confirm Anomaly</a:t>
            </a:r>
          </a:p>
        </p:txBody>
      </p:sp>
      <p:cxnSp>
        <p:nvCxnSpPr>
          <p:cNvPr id="126" name="Straight Connector 125"/>
          <p:cNvCxnSpPr/>
          <p:nvPr/>
        </p:nvCxnSpPr>
        <p:spPr>
          <a:xfrm rot="5400000" flipH="1" flipV="1">
            <a:off x="758919" y="2980585"/>
            <a:ext cx="1171886" cy="541240"/>
          </a:xfrm>
          <a:prstGeom prst="bentConnector3">
            <a:avLst>
              <a:gd name="adj1" fmla="val 99910"/>
            </a:avLst>
          </a:prstGeom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771931" y="3811280"/>
            <a:ext cx="835626" cy="2813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ADS</a:t>
            </a:r>
          </a:p>
        </p:txBody>
      </p:sp>
      <p:cxnSp>
        <p:nvCxnSpPr>
          <p:cNvPr id="143" name="Straight Connector 125"/>
          <p:cNvCxnSpPr/>
          <p:nvPr/>
        </p:nvCxnSpPr>
        <p:spPr>
          <a:xfrm flipV="1">
            <a:off x="2590387" y="1690689"/>
            <a:ext cx="2645169" cy="838415"/>
          </a:xfrm>
          <a:prstGeom prst="bentConnector3">
            <a:avLst>
              <a:gd name="adj1" fmla="val 5466"/>
            </a:avLst>
          </a:prstGeom>
          <a:ln>
            <a:prstDash val="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1" name="Action Button: Custom 150">
            <a:hlinkClick r:id="rId2" action="ppaction://hlinksldjump" highlightClick="1"/>
          </p:cNvPr>
          <p:cNvSpPr/>
          <p:nvPr/>
        </p:nvSpPr>
        <p:spPr>
          <a:xfrm>
            <a:off x="729762" y="6179275"/>
            <a:ext cx="1213339" cy="678725"/>
          </a:xfrm>
          <a:prstGeom prst="actionButtonBlan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19" grpId="0" animBg="1"/>
      <p:bldP spid="1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Path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01150" cy="4218714"/>
          </a:xfrm>
        </p:spPr>
        <p:txBody>
          <a:bodyPr>
            <a:normAutofit/>
          </a:bodyPr>
          <a:lstStyle/>
          <a:p>
            <a:r>
              <a:rPr lang="en-GB" dirty="0"/>
              <a:t>Create a tree structure of involved ADS modules</a:t>
            </a:r>
          </a:p>
          <a:p>
            <a:pPr lvl="1"/>
            <a:r>
              <a:rPr lang="en-GB" dirty="0"/>
              <a:t>Based on Notification tracing</a:t>
            </a:r>
          </a:p>
          <a:p>
            <a:pPr lvl="1"/>
            <a:r>
              <a:rPr lang="en-GB" dirty="0"/>
              <a:t>Can pinpoint source or convergence point</a:t>
            </a:r>
          </a:p>
          <a:p>
            <a:pPr lvl="2"/>
            <a:r>
              <a:rPr lang="en-GB" dirty="0"/>
              <a:t>Efficient mitigation, reduce congestion</a:t>
            </a:r>
          </a:p>
          <a:p>
            <a:endParaRPr lang="en-GB" dirty="0"/>
          </a:p>
          <a:p>
            <a:r>
              <a:rPr lang="en-GB" dirty="0"/>
              <a:t>Can use controller for strategic decisions</a:t>
            </a:r>
          </a:p>
          <a:p>
            <a:pPr lvl="1"/>
            <a:r>
              <a:rPr lang="en-GB" dirty="0"/>
              <a:t>Most likely paths, source(s)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140" y="6179275"/>
            <a:ext cx="5207725" cy="752748"/>
          </a:xfrm>
        </p:spPr>
        <p:txBody>
          <a:bodyPr/>
          <a:lstStyle/>
          <a:p>
            <a:r>
              <a:rPr lang="en-GB" b="1" i="1"/>
              <a:t>Distributed, Multi-Level Network Anomaly Detection for Datacentre Networks</a:t>
            </a:r>
            <a:endParaRPr lang="en-GB"/>
          </a:p>
          <a:p>
            <a:r>
              <a:rPr lang="en-GB"/>
              <a:t>NGNI-IS02: Future Internet and Next-Generation Networking Architectures II</a:t>
            </a:r>
          </a:p>
          <a:p>
            <a:r>
              <a:rPr lang="en-US"/>
              <a:t>IEEE ICC - 22/05/2017</a:t>
            </a:r>
            <a:endParaRPr lang="en-US" dirty="0"/>
          </a:p>
        </p:txBody>
      </p:sp>
      <p:sp>
        <p:nvSpPr>
          <p:cNvPr id="5" name="Action Button: Custom 4">
            <a:hlinkClick r:id="rId2" action="ppaction://hlinksldjump" highlightClick="1"/>
          </p:cNvPr>
          <p:cNvSpPr/>
          <p:nvPr/>
        </p:nvSpPr>
        <p:spPr>
          <a:xfrm>
            <a:off x="729762" y="6179275"/>
            <a:ext cx="1213339" cy="678725"/>
          </a:xfrm>
          <a:prstGeom prst="actionButtonBlan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98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Detection Accuracy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140" y="6179275"/>
            <a:ext cx="5207725" cy="752748"/>
          </a:xfrm>
        </p:spPr>
        <p:txBody>
          <a:bodyPr/>
          <a:lstStyle/>
          <a:p>
            <a:r>
              <a:rPr lang="en-GB" b="1" i="1"/>
              <a:t>Distributed, Multi-Level Network Anomaly Detection for Datacentre Networks</a:t>
            </a:r>
            <a:endParaRPr lang="en-GB"/>
          </a:p>
          <a:p>
            <a:r>
              <a:rPr lang="en-GB"/>
              <a:t>NGNI-IS02: Future Internet and Next-Generation Networking Architectures II</a:t>
            </a:r>
          </a:p>
          <a:p>
            <a:r>
              <a:rPr lang="en-US"/>
              <a:t>IEEE ICC - 22/05/2017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13" y="1690688"/>
            <a:ext cx="6382973" cy="42677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95" y="1690688"/>
            <a:ext cx="6409891" cy="4267705"/>
          </a:xfrm>
          <a:prstGeom prst="rect">
            <a:avLst/>
          </a:prstGeom>
        </p:spPr>
      </p:pic>
      <p:sp>
        <p:nvSpPr>
          <p:cNvPr id="14" name="Action Button: Custom 13">
            <a:hlinkClick r:id="rId4" action="ppaction://hlinksldjump" highlightClick="1"/>
          </p:cNvPr>
          <p:cNvSpPr/>
          <p:nvPr/>
        </p:nvSpPr>
        <p:spPr>
          <a:xfrm>
            <a:off x="729762" y="6179275"/>
            <a:ext cx="1213339" cy="678725"/>
          </a:xfrm>
          <a:prstGeom prst="actionButtonBlan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1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Path Reconstruction Capabilities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140" y="6179275"/>
            <a:ext cx="5207725" cy="752748"/>
          </a:xfrm>
        </p:spPr>
        <p:txBody>
          <a:bodyPr/>
          <a:lstStyle/>
          <a:p>
            <a:r>
              <a:rPr lang="en-GB" b="1" i="1" dirty="0"/>
              <a:t>Distributed, Multi-Level Network Anomaly Detection for Datacentre Networks</a:t>
            </a:r>
            <a:endParaRPr lang="en-GB" dirty="0"/>
          </a:p>
          <a:p>
            <a:r>
              <a:rPr lang="en-GB" dirty="0"/>
              <a:t>NGNI-IS02: Future Internet and Next-Generation Networking Architectures II</a:t>
            </a:r>
          </a:p>
          <a:p>
            <a:r>
              <a:rPr lang="en-US" dirty="0"/>
              <a:t>IEEE ICC - 22/05/2017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424" y="1690688"/>
            <a:ext cx="7893151" cy="4072701"/>
          </a:xfrm>
          <a:prstGeom prst="rect">
            <a:avLst/>
          </a:prstGeom>
        </p:spPr>
      </p:pic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729762" y="6179275"/>
            <a:ext cx="1213339" cy="678725"/>
          </a:xfrm>
          <a:prstGeom prst="actionButtonBlan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18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EEE78AC66BA449DCBFE648DE455F8" ma:contentTypeVersion="2" ma:contentTypeDescription="Create a new document." ma:contentTypeScope="" ma:versionID="7653961614206e0a5feb1a912e31d615">
  <xsd:schema xmlns:xsd="http://www.w3.org/2001/XMLSchema" xmlns:xs="http://www.w3.org/2001/XMLSchema" xmlns:p="http://schemas.microsoft.com/office/2006/metadata/properties" xmlns:ns2="b25082df-3760-4078-99ce-705f17004fe2" targetNamespace="http://schemas.microsoft.com/office/2006/metadata/properties" ma:root="true" ma:fieldsID="91d7109d6351102cbd38ac0658d93273" ns2:_="">
    <xsd:import namespace="b25082df-3760-4078-99ce-705f17004f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082df-3760-4078-99ce-705f17004f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A51F00-86B2-4D2D-BC6C-C4E0FF75F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5082df-3760-4078-99ce-705f17004f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F55F42-2D46-4991-8E44-8568DE0056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E0D5DB-E387-4B5B-AF9F-08A8537F7FCB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25082df-3760-4078-99ce-705f17004fe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9379</TotalTime>
  <Words>671</Words>
  <Application>Microsoft Office PowerPoint</Application>
  <PresentationFormat>Widescreen</PresentationFormat>
  <Paragraphs>256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HelveticaNeueLT Std Lt</vt:lpstr>
      <vt:lpstr>Office Theme</vt:lpstr>
      <vt:lpstr>Distributed, Multi-Level Network Anomaly Detection for Datacentre Networks</vt:lpstr>
      <vt:lpstr>Distributed, Multi-Level Network Anomaly Detection for Datacentre Networks</vt:lpstr>
      <vt:lpstr>Network Anomaly Detection Systems (ADS)</vt:lpstr>
      <vt:lpstr>Deployment</vt:lpstr>
      <vt:lpstr>Proposed Architecture</vt:lpstr>
      <vt:lpstr>Communication Model</vt:lpstr>
      <vt:lpstr>Path Reconstruction</vt:lpstr>
      <vt:lpstr>Detection Accuracy</vt:lpstr>
      <vt:lpstr>Path Reconstruction Capabilities</vt:lpstr>
      <vt:lpstr>Bandwidth Saving From Pinpointing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Jouet</dc:creator>
  <cp:lastModifiedBy>Mircea- Mihai Iordache Șică</cp:lastModifiedBy>
  <cp:revision>193</cp:revision>
  <dcterms:created xsi:type="dcterms:W3CDTF">2015-10-26T14:48:47Z</dcterms:created>
  <dcterms:modified xsi:type="dcterms:W3CDTF">2017-05-21T06:21:04Z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0x010100462EEE78AC66BA449DCBFE648DE455F8</vt:lpwstr>
  </property>
</Properties>
</file>