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23"/>
  </p:notesMasterIdLst>
  <p:sldIdLst>
    <p:sldId id="256" r:id="rId2"/>
    <p:sldId id="257" r:id="rId3"/>
    <p:sldId id="258" r:id="rId4"/>
    <p:sldId id="277" r:id="rId5"/>
    <p:sldId id="281" r:id="rId6"/>
    <p:sldId id="263" r:id="rId7"/>
    <p:sldId id="282" r:id="rId8"/>
    <p:sldId id="279" r:id="rId9"/>
    <p:sldId id="264" r:id="rId10"/>
    <p:sldId id="280" r:id="rId11"/>
    <p:sldId id="285" r:id="rId12"/>
    <p:sldId id="283" r:id="rId13"/>
    <p:sldId id="265" r:id="rId14"/>
    <p:sldId id="266" r:id="rId15"/>
    <p:sldId id="259" r:id="rId16"/>
    <p:sldId id="267" r:id="rId17"/>
    <p:sldId id="278" r:id="rId18"/>
    <p:sldId id="284" r:id="rId19"/>
    <p:sldId id="268" r:id="rId20"/>
    <p:sldId id="269" r:id="rId21"/>
    <p:sldId id="26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8C8B"/>
    <a:srgbClr val="E1E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37A9F-18C7-4A11-95DD-E2C48CE2A25C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A4739047-B097-4714-A64A-EDB84920C948}">
      <dgm:prSet phldrT="[Text]"/>
      <dgm:spPr/>
      <dgm:t>
        <a:bodyPr/>
        <a:lstStyle/>
        <a:p>
          <a:r>
            <a:rPr lang="en-GB" dirty="0"/>
            <a:t>Introduction</a:t>
          </a:r>
        </a:p>
      </dgm:t>
    </dgm:pt>
    <dgm:pt modelId="{70509E1D-A427-4144-99DA-9C09A4603CAA}" type="parTrans" cxnId="{DE37E610-ECA9-49AE-892A-7D89D274AC08}">
      <dgm:prSet/>
      <dgm:spPr/>
      <dgm:t>
        <a:bodyPr/>
        <a:lstStyle/>
        <a:p>
          <a:endParaRPr lang="en-GB"/>
        </a:p>
      </dgm:t>
    </dgm:pt>
    <dgm:pt modelId="{6CCB53D1-21C1-486E-B868-66DC62431681}" type="sibTrans" cxnId="{DE37E610-ECA9-49AE-892A-7D89D274AC08}">
      <dgm:prSet/>
      <dgm:spPr/>
      <dgm:t>
        <a:bodyPr/>
        <a:lstStyle/>
        <a:p>
          <a:endParaRPr lang="en-GB"/>
        </a:p>
      </dgm:t>
    </dgm:pt>
    <dgm:pt modelId="{B5AE093F-B60B-4409-B285-04BB54F0AD82}">
      <dgm:prSet phldrT="[Text]"/>
      <dgm:spPr/>
      <dgm:t>
        <a:bodyPr/>
        <a:lstStyle/>
        <a:p>
          <a:r>
            <a:rPr lang="en-GB" dirty="0"/>
            <a:t>Experiments</a:t>
          </a:r>
        </a:p>
      </dgm:t>
    </dgm:pt>
    <dgm:pt modelId="{79717824-8DAF-4452-9B8B-4C1998100871}" type="parTrans" cxnId="{26359A31-A59A-4373-8DD9-426F38388E48}">
      <dgm:prSet/>
      <dgm:spPr/>
      <dgm:t>
        <a:bodyPr/>
        <a:lstStyle/>
        <a:p>
          <a:endParaRPr lang="en-GB"/>
        </a:p>
      </dgm:t>
    </dgm:pt>
    <dgm:pt modelId="{5F7AC2AA-42C3-4AC6-93F2-E27B8C1995CB}" type="sibTrans" cxnId="{26359A31-A59A-4373-8DD9-426F38388E48}">
      <dgm:prSet/>
      <dgm:spPr/>
      <dgm:t>
        <a:bodyPr/>
        <a:lstStyle/>
        <a:p>
          <a:endParaRPr lang="en-GB"/>
        </a:p>
      </dgm:t>
    </dgm:pt>
    <dgm:pt modelId="{7758E9EA-2684-48CB-B8DB-F0203D822736}">
      <dgm:prSet phldrT="[Text]"/>
      <dgm:spPr/>
      <dgm:t>
        <a:bodyPr/>
        <a:lstStyle/>
        <a:p>
          <a:r>
            <a:rPr lang="en-GB" dirty="0"/>
            <a:t>Evaluation</a:t>
          </a:r>
        </a:p>
      </dgm:t>
    </dgm:pt>
    <dgm:pt modelId="{E6B1AC87-749F-4019-868F-5985C327FA35}" type="parTrans" cxnId="{687001C6-FF05-4CFE-A0CA-DA2DF37F2ED2}">
      <dgm:prSet/>
      <dgm:spPr/>
      <dgm:t>
        <a:bodyPr/>
        <a:lstStyle/>
        <a:p>
          <a:endParaRPr lang="en-GB"/>
        </a:p>
      </dgm:t>
    </dgm:pt>
    <dgm:pt modelId="{CA3C2FCC-B839-4E1B-BF83-B1876995E369}" type="sibTrans" cxnId="{687001C6-FF05-4CFE-A0CA-DA2DF37F2ED2}">
      <dgm:prSet/>
      <dgm:spPr/>
      <dgm:t>
        <a:bodyPr/>
        <a:lstStyle/>
        <a:p>
          <a:endParaRPr lang="en-GB"/>
        </a:p>
      </dgm:t>
    </dgm:pt>
    <dgm:pt modelId="{FB4F5FDA-E0CF-4564-AC08-E34D459431C6}">
      <dgm:prSet phldrT="[Text]"/>
      <dgm:spPr/>
      <dgm:t>
        <a:bodyPr/>
        <a:lstStyle/>
        <a:p>
          <a:r>
            <a:rPr lang="en-US" noProof="0" dirty="0"/>
            <a:t>Methodology</a:t>
          </a:r>
        </a:p>
      </dgm:t>
    </dgm:pt>
    <dgm:pt modelId="{516E241F-2FF4-4244-9CCF-8F96A0C0C92A}" type="parTrans" cxnId="{60085FA8-6F5E-4C8F-96CF-277E80888517}">
      <dgm:prSet/>
      <dgm:spPr/>
      <dgm:t>
        <a:bodyPr/>
        <a:lstStyle/>
        <a:p>
          <a:endParaRPr lang="en-GB"/>
        </a:p>
      </dgm:t>
    </dgm:pt>
    <dgm:pt modelId="{64292944-DA70-4F2F-8025-8EACE7DD5D56}" type="sibTrans" cxnId="{60085FA8-6F5E-4C8F-96CF-277E80888517}">
      <dgm:prSet/>
      <dgm:spPr/>
      <dgm:t>
        <a:bodyPr/>
        <a:lstStyle/>
        <a:p>
          <a:endParaRPr lang="en-GB"/>
        </a:p>
      </dgm:t>
    </dgm:pt>
    <dgm:pt modelId="{E91C276F-C950-4DFE-B001-3A5911D7965E}">
      <dgm:prSet phldrT="[Text]"/>
      <dgm:spPr/>
      <dgm:t>
        <a:bodyPr/>
        <a:lstStyle/>
        <a:p>
          <a:r>
            <a:rPr lang="en-GB" dirty="0"/>
            <a:t>Results</a:t>
          </a:r>
        </a:p>
      </dgm:t>
    </dgm:pt>
    <dgm:pt modelId="{9713258F-2146-4E35-949C-C015FD2E5B45}" type="parTrans" cxnId="{CC0A6C04-A82B-484E-A021-4B17F82FE45D}">
      <dgm:prSet/>
      <dgm:spPr/>
      <dgm:t>
        <a:bodyPr/>
        <a:lstStyle/>
        <a:p>
          <a:endParaRPr lang="en-GB"/>
        </a:p>
      </dgm:t>
    </dgm:pt>
    <dgm:pt modelId="{ECA3C870-65BC-46A7-BF68-11BD38FD581B}" type="sibTrans" cxnId="{CC0A6C04-A82B-484E-A021-4B17F82FE45D}">
      <dgm:prSet/>
      <dgm:spPr/>
      <dgm:t>
        <a:bodyPr/>
        <a:lstStyle/>
        <a:p>
          <a:endParaRPr lang="en-GB"/>
        </a:p>
      </dgm:t>
    </dgm:pt>
    <dgm:pt modelId="{2951DA4B-F779-4374-90FD-0A3C27B47F6E}" type="pres">
      <dgm:prSet presAssocID="{07537A9F-18C7-4A11-95DD-E2C48CE2A25C}" presName="Name0" presStyleCnt="0">
        <dgm:presLayoutVars>
          <dgm:chMax val="7"/>
          <dgm:chPref val="5"/>
        </dgm:presLayoutVars>
      </dgm:prSet>
      <dgm:spPr/>
    </dgm:pt>
    <dgm:pt modelId="{9039E93E-6A23-4B85-8FC6-75E66963B2CE}" type="pres">
      <dgm:prSet presAssocID="{07537A9F-18C7-4A11-95DD-E2C48CE2A25C}" presName="arrowNode" presStyleLbl="node1" presStyleIdx="0" presStyleCnt="1"/>
      <dgm:spPr>
        <a:solidFill>
          <a:srgbClr val="728C8B"/>
        </a:solidFill>
      </dgm:spPr>
    </dgm:pt>
    <dgm:pt modelId="{F0C2ABE4-3C1E-4943-999D-490067762F92}" type="pres">
      <dgm:prSet presAssocID="{A4739047-B097-4714-A64A-EDB84920C948}" presName="txNode1" presStyleLbl="revTx" presStyleIdx="0" presStyleCnt="5">
        <dgm:presLayoutVars>
          <dgm:bulletEnabled val="1"/>
        </dgm:presLayoutVars>
      </dgm:prSet>
      <dgm:spPr/>
    </dgm:pt>
    <dgm:pt modelId="{4E6C84F0-8623-4E42-B3AA-1D08D3850152}" type="pres">
      <dgm:prSet presAssocID="{FB4F5FDA-E0CF-4564-AC08-E34D459431C6}" presName="txNode2" presStyleLbl="revTx" presStyleIdx="1" presStyleCnt="5">
        <dgm:presLayoutVars>
          <dgm:bulletEnabled val="1"/>
        </dgm:presLayoutVars>
      </dgm:prSet>
      <dgm:spPr/>
    </dgm:pt>
    <dgm:pt modelId="{5472BB30-D28C-463C-BD2C-77EC73DBF6B9}" type="pres">
      <dgm:prSet presAssocID="{64292944-DA70-4F2F-8025-8EACE7DD5D56}" presName="dotNode2" presStyleCnt="0"/>
      <dgm:spPr/>
    </dgm:pt>
    <dgm:pt modelId="{89E1F2BA-8299-49FC-B7AB-C13EBD3FEAA0}" type="pres">
      <dgm:prSet presAssocID="{64292944-DA70-4F2F-8025-8EACE7DD5D56}" presName="dotRepeatNode" presStyleLbl="fgShp" presStyleIdx="0" presStyleCnt="3"/>
      <dgm:spPr/>
    </dgm:pt>
    <dgm:pt modelId="{846C1825-01A2-4F42-A189-64836EEB2540}" type="pres">
      <dgm:prSet presAssocID="{B5AE093F-B60B-4409-B285-04BB54F0AD82}" presName="txNode3" presStyleLbl="revTx" presStyleIdx="2" presStyleCnt="5">
        <dgm:presLayoutVars>
          <dgm:bulletEnabled val="1"/>
        </dgm:presLayoutVars>
      </dgm:prSet>
      <dgm:spPr/>
    </dgm:pt>
    <dgm:pt modelId="{071E11AD-6D1F-4CCF-88E0-1A1072B70CA7}" type="pres">
      <dgm:prSet presAssocID="{5F7AC2AA-42C3-4AC6-93F2-E27B8C1995CB}" presName="dotNode3" presStyleCnt="0"/>
      <dgm:spPr/>
    </dgm:pt>
    <dgm:pt modelId="{AF5D7095-7A7C-48DF-9588-D24FD68D0BC4}" type="pres">
      <dgm:prSet presAssocID="{5F7AC2AA-42C3-4AC6-93F2-E27B8C1995CB}" presName="dotRepeatNode" presStyleLbl="fgShp" presStyleIdx="1" presStyleCnt="3"/>
      <dgm:spPr/>
    </dgm:pt>
    <dgm:pt modelId="{5788EFC3-3542-41EC-80A3-8DB45E427F3D}" type="pres">
      <dgm:prSet presAssocID="{7758E9EA-2684-48CB-B8DB-F0203D822736}" presName="txNode4" presStyleLbl="revTx" presStyleIdx="3" presStyleCnt="5">
        <dgm:presLayoutVars>
          <dgm:bulletEnabled val="1"/>
        </dgm:presLayoutVars>
      </dgm:prSet>
      <dgm:spPr/>
    </dgm:pt>
    <dgm:pt modelId="{C3F12047-4590-4E81-85DF-0A4960F9BC0E}" type="pres">
      <dgm:prSet presAssocID="{CA3C2FCC-B839-4E1B-BF83-B1876995E369}" presName="dotNode4" presStyleCnt="0"/>
      <dgm:spPr/>
    </dgm:pt>
    <dgm:pt modelId="{BFD2B37A-CAE1-4321-A23E-A441152389E0}" type="pres">
      <dgm:prSet presAssocID="{CA3C2FCC-B839-4E1B-BF83-B1876995E369}" presName="dotRepeatNode" presStyleLbl="fgShp" presStyleIdx="2" presStyleCnt="3"/>
      <dgm:spPr/>
    </dgm:pt>
    <dgm:pt modelId="{C0A697BB-67C9-440E-A11C-9251D8896F56}" type="pres">
      <dgm:prSet presAssocID="{E91C276F-C950-4DFE-B001-3A5911D7965E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CC0A6C04-A82B-484E-A021-4B17F82FE45D}" srcId="{07537A9F-18C7-4A11-95DD-E2C48CE2A25C}" destId="{E91C276F-C950-4DFE-B001-3A5911D7965E}" srcOrd="4" destOrd="0" parTransId="{9713258F-2146-4E35-949C-C015FD2E5B45}" sibTransId="{ECA3C870-65BC-46A7-BF68-11BD38FD581B}"/>
    <dgm:cxn modelId="{DE37E610-ECA9-49AE-892A-7D89D274AC08}" srcId="{07537A9F-18C7-4A11-95DD-E2C48CE2A25C}" destId="{A4739047-B097-4714-A64A-EDB84920C948}" srcOrd="0" destOrd="0" parTransId="{70509E1D-A427-4144-99DA-9C09A4603CAA}" sibTransId="{6CCB53D1-21C1-486E-B868-66DC62431681}"/>
    <dgm:cxn modelId="{A763C61F-C048-4D8C-9C63-B8D1D6FCEA29}" type="presOf" srcId="{E91C276F-C950-4DFE-B001-3A5911D7965E}" destId="{C0A697BB-67C9-440E-A11C-9251D8896F56}" srcOrd="0" destOrd="0" presId="urn:microsoft.com/office/officeart/2009/3/layout/DescendingProcess"/>
    <dgm:cxn modelId="{26359A31-A59A-4373-8DD9-426F38388E48}" srcId="{07537A9F-18C7-4A11-95DD-E2C48CE2A25C}" destId="{B5AE093F-B60B-4409-B285-04BB54F0AD82}" srcOrd="2" destOrd="0" parTransId="{79717824-8DAF-4452-9B8B-4C1998100871}" sibTransId="{5F7AC2AA-42C3-4AC6-93F2-E27B8C1995CB}"/>
    <dgm:cxn modelId="{40021461-C233-44E9-A224-F4E58B5F3335}" type="presOf" srcId="{7758E9EA-2684-48CB-B8DB-F0203D822736}" destId="{5788EFC3-3542-41EC-80A3-8DB45E427F3D}" srcOrd="0" destOrd="0" presId="urn:microsoft.com/office/officeart/2009/3/layout/DescendingProcess"/>
    <dgm:cxn modelId="{0B3C676B-D2C4-4F34-8348-BB5BCB4F8A5B}" type="presOf" srcId="{CA3C2FCC-B839-4E1B-BF83-B1876995E369}" destId="{BFD2B37A-CAE1-4321-A23E-A441152389E0}" srcOrd="0" destOrd="0" presId="urn:microsoft.com/office/officeart/2009/3/layout/DescendingProcess"/>
    <dgm:cxn modelId="{F99A438D-2772-4AA5-882F-BD2B26D556F7}" type="presOf" srcId="{64292944-DA70-4F2F-8025-8EACE7DD5D56}" destId="{89E1F2BA-8299-49FC-B7AB-C13EBD3FEAA0}" srcOrd="0" destOrd="0" presId="urn:microsoft.com/office/officeart/2009/3/layout/DescendingProcess"/>
    <dgm:cxn modelId="{60085FA8-6F5E-4C8F-96CF-277E80888517}" srcId="{07537A9F-18C7-4A11-95DD-E2C48CE2A25C}" destId="{FB4F5FDA-E0CF-4564-AC08-E34D459431C6}" srcOrd="1" destOrd="0" parTransId="{516E241F-2FF4-4244-9CCF-8F96A0C0C92A}" sibTransId="{64292944-DA70-4F2F-8025-8EACE7DD5D56}"/>
    <dgm:cxn modelId="{64995CBF-732F-49DA-8DB4-176A5FB8969A}" type="presOf" srcId="{07537A9F-18C7-4A11-95DD-E2C48CE2A25C}" destId="{2951DA4B-F779-4374-90FD-0A3C27B47F6E}" srcOrd="0" destOrd="0" presId="urn:microsoft.com/office/officeart/2009/3/layout/DescendingProcess"/>
    <dgm:cxn modelId="{687001C6-FF05-4CFE-A0CA-DA2DF37F2ED2}" srcId="{07537A9F-18C7-4A11-95DD-E2C48CE2A25C}" destId="{7758E9EA-2684-48CB-B8DB-F0203D822736}" srcOrd="3" destOrd="0" parTransId="{E6B1AC87-749F-4019-868F-5985C327FA35}" sibTransId="{CA3C2FCC-B839-4E1B-BF83-B1876995E369}"/>
    <dgm:cxn modelId="{7F9EC1D0-3EEF-4077-8CC9-626AC47FE239}" type="presOf" srcId="{A4739047-B097-4714-A64A-EDB84920C948}" destId="{F0C2ABE4-3C1E-4943-999D-490067762F92}" srcOrd="0" destOrd="0" presId="urn:microsoft.com/office/officeart/2009/3/layout/DescendingProcess"/>
    <dgm:cxn modelId="{D9BE60DC-C7B2-4003-A299-31504FD6103E}" type="presOf" srcId="{B5AE093F-B60B-4409-B285-04BB54F0AD82}" destId="{846C1825-01A2-4F42-A189-64836EEB2540}" srcOrd="0" destOrd="0" presId="urn:microsoft.com/office/officeart/2009/3/layout/DescendingProcess"/>
    <dgm:cxn modelId="{D31479E3-4E1B-4271-9D0D-AEB7B5BA1E11}" type="presOf" srcId="{FB4F5FDA-E0CF-4564-AC08-E34D459431C6}" destId="{4E6C84F0-8623-4E42-B3AA-1D08D3850152}" srcOrd="0" destOrd="0" presId="urn:microsoft.com/office/officeart/2009/3/layout/DescendingProcess"/>
    <dgm:cxn modelId="{9B8F90FD-20E2-4314-95D8-B70421761334}" type="presOf" srcId="{5F7AC2AA-42C3-4AC6-93F2-E27B8C1995CB}" destId="{AF5D7095-7A7C-48DF-9588-D24FD68D0BC4}" srcOrd="0" destOrd="0" presId="urn:microsoft.com/office/officeart/2009/3/layout/DescendingProcess"/>
    <dgm:cxn modelId="{5AA01FDA-8A70-4BA5-A9FA-275A27781D8C}" type="presParOf" srcId="{2951DA4B-F779-4374-90FD-0A3C27B47F6E}" destId="{9039E93E-6A23-4B85-8FC6-75E66963B2CE}" srcOrd="0" destOrd="0" presId="urn:microsoft.com/office/officeart/2009/3/layout/DescendingProcess"/>
    <dgm:cxn modelId="{91047240-85FE-494C-B309-69BF4739471E}" type="presParOf" srcId="{2951DA4B-F779-4374-90FD-0A3C27B47F6E}" destId="{F0C2ABE4-3C1E-4943-999D-490067762F92}" srcOrd="1" destOrd="0" presId="urn:microsoft.com/office/officeart/2009/3/layout/DescendingProcess"/>
    <dgm:cxn modelId="{77962C1C-78A1-4369-A4B3-7A1D630DA4E2}" type="presParOf" srcId="{2951DA4B-F779-4374-90FD-0A3C27B47F6E}" destId="{4E6C84F0-8623-4E42-B3AA-1D08D3850152}" srcOrd="2" destOrd="0" presId="urn:microsoft.com/office/officeart/2009/3/layout/DescendingProcess"/>
    <dgm:cxn modelId="{68F3E44C-FD52-44C2-BF9F-B493709CF9BA}" type="presParOf" srcId="{2951DA4B-F779-4374-90FD-0A3C27B47F6E}" destId="{5472BB30-D28C-463C-BD2C-77EC73DBF6B9}" srcOrd="3" destOrd="0" presId="urn:microsoft.com/office/officeart/2009/3/layout/DescendingProcess"/>
    <dgm:cxn modelId="{AFB64387-BDDA-4A34-AE6F-48BDA4184689}" type="presParOf" srcId="{5472BB30-D28C-463C-BD2C-77EC73DBF6B9}" destId="{89E1F2BA-8299-49FC-B7AB-C13EBD3FEAA0}" srcOrd="0" destOrd="0" presId="urn:microsoft.com/office/officeart/2009/3/layout/DescendingProcess"/>
    <dgm:cxn modelId="{11291080-3102-43B2-B415-EECE72EF2FFB}" type="presParOf" srcId="{2951DA4B-F779-4374-90FD-0A3C27B47F6E}" destId="{846C1825-01A2-4F42-A189-64836EEB2540}" srcOrd="4" destOrd="0" presId="urn:microsoft.com/office/officeart/2009/3/layout/DescendingProcess"/>
    <dgm:cxn modelId="{74E02F5F-3113-454E-BDE2-8FFA2BBEBF3D}" type="presParOf" srcId="{2951DA4B-F779-4374-90FD-0A3C27B47F6E}" destId="{071E11AD-6D1F-4CCF-88E0-1A1072B70CA7}" srcOrd="5" destOrd="0" presId="urn:microsoft.com/office/officeart/2009/3/layout/DescendingProcess"/>
    <dgm:cxn modelId="{B6EA2884-1679-46A4-9143-D23A46818448}" type="presParOf" srcId="{071E11AD-6D1F-4CCF-88E0-1A1072B70CA7}" destId="{AF5D7095-7A7C-48DF-9588-D24FD68D0BC4}" srcOrd="0" destOrd="0" presId="urn:microsoft.com/office/officeart/2009/3/layout/DescendingProcess"/>
    <dgm:cxn modelId="{AF50E0E3-CD25-4E98-93E4-0BE78D76BA41}" type="presParOf" srcId="{2951DA4B-F779-4374-90FD-0A3C27B47F6E}" destId="{5788EFC3-3542-41EC-80A3-8DB45E427F3D}" srcOrd="6" destOrd="0" presId="urn:microsoft.com/office/officeart/2009/3/layout/DescendingProcess"/>
    <dgm:cxn modelId="{94FE386B-6171-418E-8B55-B52F07F44F3A}" type="presParOf" srcId="{2951DA4B-F779-4374-90FD-0A3C27B47F6E}" destId="{C3F12047-4590-4E81-85DF-0A4960F9BC0E}" srcOrd="7" destOrd="0" presId="urn:microsoft.com/office/officeart/2009/3/layout/DescendingProcess"/>
    <dgm:cxn modelId="{26C0C502-8596-4834-94B1-6377C83810C2}" type="presParOf" srcId="{C3F12047-4590-4E81-85DF-0A4960F9BC0E}" destId="{BFD2B37A-CAE1-4321-A23E-A441152389E0}" srcOrd="0" destOrd="0" presId="urn:microsoft.com/office/officeart/2009/3/layout/DescendingProcess"/>
    <dgm:cxn modelId="{6423C4B1-CEAE-432A-9708-D72617ED1B57}" type="presParOf" srcId="{2951DA4B-F779-4374-90FD-0A3C27B47F6E}" destId="{C0A697BB-67C9-440E-A11C-9251D8896F56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9E93E-6A23-4B85-8FC6-75E66963B2CE}">
      <dsp:nvSpPr>
        <dsp:cNvPr id="0" name=""/>
        <dsp:cNvSpPr/>
      </dsp:nvSpPr>
      <dsp:spPr>
        <a:xfrm rot="4396374">
          <a:off x="3049497" y="800490"/>
          <a:ext cx="3472654" cy="2421743"/>
        </a:xfrm>
        <a:prstGeom prst="swooshArrow">
          <a:avLst>
            <a:gd name="adj1" fmla="val 16310"/>
            <a:gd name="adj2" fmla="val 31370"/>
          </a:avLst>
        </a:prstGeom>
        <a:solidFill>
          <a:srgbClr val="728C8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1F2BA-8299-49FC-B7AB-C13EBD3FEAA0}">
      <dsp:nvSpPr>
        <dsp:cNvPr id="0" name=""/>
        <dsp:cNvSpPr/>
      </dsp:nvSpPr>
      <dsp:spPr>
        <a:xfrm>
          <a:off x="4350365" y="1116708"/>
          <a:ext cx="87695" cy="87695"/>
        </a:xfrm>
        <a:prstGeom prst="ellipse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5D7095-7A7C-48DF-9588-D24FD68D0BC4}">
      <dsp:nvSpPr>
        <dsp:cNvPr id="0" name=""/>
        <dsp:cNvSpPr/>
      </dsp:nvSpPr>
      <dsp:spPr>
        <a:xfrm>
          <a:off x="4950837" y="1601044"/>
          <a:ext cx="87695" cy="87695"/>
        </a:xfrm>
        <a:prstGeom prst="ellipse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2B37A-CAE1-4321-A23E-A441152389E0}">
      <dsp:nvSpPr>
        <dsp:cNvPr id="0" name=""/>
        <dsp:cNvSpPr/>
      </dsp:nvSpPr>
      <dsp:spPr>
        <a:xfrm>
          <a:off x="5400859" y="2167444"/>
          <a:ext cx="87695" cy="87695"/>
        </a:xfrm>
        <a:prstGeom prst="ellipse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C2ABE4-3C1E-4943-999D-490067762F92}">
      <dsp:nvSpPr>
        <dsp:cNvPr id="0" name=""/>
        <dsp:cNvSpPr/>
      </dsp:nvSpPr>
      <dsp:spPr>
        <a:xfrm>
          <a:off x="2816701" y="0"/>
          <a:ext cx="1637249" cy="643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Introduction</a:t>
          </a:r>
        </a:p>
      </dsp:txBody>
      <dsp:txXfrm>
        <a:off x="2816701" y="0"/>
        <a:ext cx="1637249" cy="643636"/>
      </dsp:txXfrm>
    </dsp:sp>
    <dsp:sp modelId="{4E6C84F0-8623-4E42-B3AA-1D08D3850152}">
      <dsp:nvSpPr>
        <dsp:cNvPr id="0" name=""/>
        <dsp:cNvSpPr/>
      </dsp:nvSpPr>
      <dsp:spPr>
        <a:xfrm>
          <a:off x="4852200" y="838738"/>
          <a:ext cx="2389498" cy="643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Methodology</a:t>
          </a:r>
        </a:p>
      </dsp:txBody>
      <dsp:txXfrm>
        <a:off x="4852200" y="838738"/>
        <a:ext cx="2389498" cy="643636"/>
      </dsp:txXfrm>
    </dsp:sp>
    <dsp:sp modelId="{846C1825-01A2-4F42-A189-64836EEB2540}">
      <dsp:nvSpPr>
        <dsp:cNvPr id="0" name=""/>
        <dsp:cNvSpPr/>
      </dsp:nvSpPr>
      <dsp:spPr>
        <a:xfrm>
          <a:off x="2816701" y="1323074"/>
          <a:ext cx="1902748" cy="643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Experiments</a:t>
          </a:r>
        </a:p>
      </dsp:txBody>
      <dsp:txXfrm>
        <a:off x="2816701" y="1323074"/>
        <a:ext cx="1902748" cy="643636"/>
      </dsp:txXfrm>
    </dsp:sp>
    <dsp:sp modelId="{5788EFC3-3542-41EC-80A3-8DB45E427F3D}">
      <dsp:nvSpPr>
        <dsp:cNvPr id="0" name=""/>
        <dsp:cNvSpPr/>
      </dsp:nvSpPr>
      <dsp:spPr>
        <a:xfrm>
          <a:off x="5781449" y="1889473"/>
          <a:ext cx="1460249" cy="643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Evaluation</a:t>
          </a:r>
        </a:p>
      </dsp:txBody>
      <dsp:txXfrm>
        <a:off x="5781449" y="1889473"/>
        <a:ext cx="1460249" cy="643636"/>
      </dsp:txXfrm>
    </dsp:sp>
    <dsp:sp modelId="{C0A697BB-67C9-440E-A11C-9251D8896F56}">
      <dsp:nvSpPr>
        <dsp:cNvPr id="0" name=""/>
        <dsp:cNvSpPr/>
      </dsp:nvSpPr>
      <dsp:spPr>
        <a:xfrm>
          <a:off x="5029199" y="3379089"/>
          <a:ext cx="2212498" cy="643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Results</a:t>
          </a:r>
        </a:p>
      </dsp:txBody>
      <dsp:txXfrm>
        <a:off x="5029199" y="3379089"/>
        <a:ext cx="2212498" cy="643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2B39C-4ED0-4049-BE7A-8F799BED60B5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B4563-9C84-419B-8307-7C5F205A4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0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B4563-9C84-419B-8307-7C5F205A453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51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B4563-9C84-419B-8307-7C5F205A453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7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91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8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21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22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36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2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03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08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Natascha Harth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67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23/11/2017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Natascha Harth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37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23/11/2017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Natascha Harth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2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GB"/>
              <a:t>23/11/2017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Natascha Harth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29E16B-FFB7-4A06-8AED-5FD692C0739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91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0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os.Anagnostopoulos@glasgow.ac.uk" TargetMode="External"/><Relationship Id="rId2" Type="http://schemas.openxmlformats.org/officeDocument/2006/relationships/hyperlink" Target="mailto:n.harth.1@research.gla.ac.uk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/>
              <a:t>Quality-aware Aggregation &amp; Predictive Analytics at the Edge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43427"/>
          </a:xfrm>
        </p:spPr>
        <p:txBody>
          <a:bodyPr>
            <a:noAutofit/>
          </a:bodyPr>
          <a:lstStyle/>
          <a:p>
            <a:endParaRPr lang="en-GB" sz="1800" u="sng" dirty="0">
              <a:latin typeface="+mn-lt"/>
            </a:endParaRPr>
          </a:p>
          <a:p>
            <a:r>
              <a:rPr lang="en-GB" u="sng" dirty="0">
                <a:latin typeface="+mn-lt"/>
              </a:rPr>
              <a:t>Natascha Harth </a:t>
            </a:r>
            <a:r>
              <a:rPr lang="en-GB" dirty="0">
                <a:latin typeface="+mn-lt"/>
              </a:rPr>
              <a:t>&amp; Christos Anagnostopoulos</a:t>
            </a:r>
          </a:p>
          <a:p>
            <a:endParaRPr lang="en-GB" sz="1800" dirty="0"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+mn-lt"/>
              </a:rPr>
              <a:t>School of computing science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+mn-lt"/>
              </a:rPr>
              <a:t>University of Glasgow, </a:t>
            </a:r>
            <a:r>
              <a:rPr lang="en-GB" sz="1800" dirty="0" err="1">
                <a:latin typeface="+mn-lt"/>
              </a:rPr>
              <a:t>scotland</a:t>
            </a:r>
            <a:endParaRPr lang="en-GB" sz="1800" dirty="0">
              <a:latin typeface="+mn-lt"/>
            </a:endParaRPr>
          </a:p>
          <a:p>
            <a:r>
              <a:rPr lang="en-GB" sz="1800" dirty="0">
                <a:latin typeface="+mn-lt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50"/>
          <a:stretch/>
        </p:blipFill>
        <p:spPr>
          <a:xfrm>
            <a:off x="213909" y="-13105"/>
            <a:ext cx="2705086" cy="14888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92EA99-2E95-4881-86AE-DBA35F6C9E26}"/>
              </a:ext>
            </a:extLst>
          </p:cNvPr>
          <p:cNvSpPr txBox="1"/>
          <p:nvPr/>
        </p:nvSpPr>
        <p:spPr>
          <a:xfrm>
            <a:off x="1603911" y="6489294"/>
            <a:ext cx="7567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IEEE International Conference on Big Data ; 11-14 DEC 2017, Boston, MA, USA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6BE0E9-B344-44E2-8889-054B8B976C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671" y="175560"/>
            <a:ext cx="1863420" cy="10493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8FC9EA-1216-4F39-9116-E473191FF6E9}"/>
              </a:ext>
            </a:extLst>
          </p:cNvPr>
          <p:cNvSpPr txBox="1"/>
          <p:nvPr/>
        </p:nvSpPr>
        <p:spPr>
          <a:xfrm>
            <a:off x="10084982" y="1218943"/>
            <a:ext cx="190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EU/H2020 GNFUV</a:t>
            </a:r>
          </a:p>
        </p:txBody>
      </p:sp>
    </p:spTree>
    <p:extLst>
      <p:ext uri="{BB962C8B-B14F-4D97-AF65-F5344CB8AC3E}">
        <p14:creationId xmlns:p14="http://schemas.microsoft.com/office/powerpoint/2010/main" val="81281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Instantaneous Decision Making (IDM)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/>
              <a:t>SAN employs locally selective forwarding: </a:t>
            </a:r>
            <a:r>
              <a:rPr lang="en-GB" dirty="0"/>
              <a:t>deliver data if </a:t>
            </a:r>
            <a:r>
              <a:rPr lang="en-GB" b="1" dirty="0"/>
              <a:t>current</a:t>
            </a:r>
            <a:r>
              <a:rPr lang="en-GB" dirty="0"/>
              <a:t> prediction error &gt; threshold (</a:t>
            </a:r>
            <a:r>
              <a:rPr lang="el-GR" i="1" dirty="0"/>
              <a:t>θ</a:t>
            </a:r>
            <a:r>
              <a:rPr lang="en-GB" dirty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Naïve Goal: </a:t>
            </a:r>
            <a:r>
              <a:rPr lang="en-GB" dirty="0"/>
              <a:t>Reduce communication overhead; </a:t>
            </a:r>
            <a:r>
              <a:rPr lang="en-GB" dirty="0">
                <a:solidFill>
                  <a:srgbClr val="FF0000"/>
                </a:solidFill>
              </a:rPr>
              <a:t>but no focus on the </a:t>
            </a:r>
            <a:r>
              <a:rPr lang="en-GB" b="1" dirty="0">
                <a:solidFill>
                  <a:srgbClr val="FF0000"/>
                </a:solidFill>
              </a:rPr>
              <a:t>Quality of Analytics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Major Issues: </a:t>
            </a:r>
          </a:p>
          <a:p>
            <a:pPr marL="635508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rgbClr val="00B050"/>
                </a:solidFill>
              </a:rPr>
              <a:t>What if </a:t>
            </a:r>
            <a:r>
              <a:rPr lang="el-GR" sz="2000" i="1" dirty="0"/>
              <a:t>θ</a:t>
            </a:r>
            <a:r>
              <a:rPr lang="en-GB" sz="2000" dirty="0"/>
              <a:t> is relatively high (no control on the analytics quality)</a:t>
            </a:r>
          </a:p>
          <a:p>
            <a:pPr marL="635508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rgbClr val="00B050"/>
                </a:solidFill>
              </a:rPr>
              <a:t>What if </a:t>
            </a:r>
            <a:r>
              <a:rPr lang="en-GB" sz="2000" dirty="0"/>
              <a:t>the prediction function in SAN is too good (never sends data!)</a:t>
            </a:r>
          </a:p>
          <a:p>
            <a:pPr marL="635508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rgbClr val="00B050"/>
                </a:solidFill>
              </a:rPr>
              <a:t>What if </a:t>
            </a:r>
            <a:r>
              <a:rPr lang="en-GB" sz="2000" dirty="0"/>
              <a:t>Outliers occur (sends only outliers!)</a:t>
            </a:r>
          </a:p>
          <a:p>
            <a:pPr marL="292608" lvl="1" indent="0">
              <a:lnSpc>
                <a:spcPct val="150000"/>
              </a:lnSpc>
              <a:buNone/>
            </a:pPr>
            <a:r>
              <a:rPr lang="en-GB" sz="2000" dirty="0"/>
              <a:t>	→ information loss at the EN.</a:t>
            </a:r>
          </a:p>
          <a:p>
            <a:pPr marL="749808" lvl="1" indent="-457200">
              <a:lnSpc>
                <a:spcPct val="150000"/>
              </a:lnSpc>
              <a:buFont typeface="+mj-lt"/>
              <a:buAutoNum type="arabicPeriod"/>
            </a:pPr>
            <a:endParaRPr lang="en-GB" sz="2000" dirty="0"/>
          </a:p>
          <a:p>
            <a:pPr marL="635508" lvl="1" indent="-342900">
              <a:lnSpc>
                <a:spcPct val="150000"/>
              </a:lnSpc>
              <a:buFont typeface="+mj-lt"/>
              <a:buAutoNum type="arabicPeriod"/>
            </a:pPr>
            <a:endParaRPr lang="en-GB" sz="20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10</a:t>
            </a:fld>
            <a:endParaRPr lang="en-GB" b="1" dirty="0"/>
          </a:p>
        </p:txBody>
      </p:sp>
      <p:sp>
        <p:nvSpPr>
          <p:cNvPr id="7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5D1AA2E-AC17-4D2B-BAC6-D200CAA5B130}"/>
              </a:ext>
            </a:extLst>
          </p:cNvPr>
          <p:cNvGrpSpPr/>
          <p:nvPr/>
        </p:nvGrpSpPr>
        <p:grpSpPr>
          <a:xfrm>
            <a:off x="8606944" y="4137449"/>
            <a:ext cx="3483265" cy="1517263"/>
            <a:chOff x="8606944" y="4137449"/>
            <a:chExt cx="3483265" cy="1517263"/>
          </a:xfrm>
        </p:grpSpPr>
        <p:sp>
          <p:nvSpPr>
            <p:cNvPr id="8" name="Rechteck 7"/>
            <p:cNvSpPr/>
            <p:nvPr/>
          </p:nvSpPr>
          <p:spPr>
            <a:xfrm>
              <a:off x="8606944" y="5286168"/>
              <a:ext cx="591859" cy="3652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/>
                <a:t>SAN</a:t>
              </a:r>
              <a:r>
                <a:rPr lang="de-DE" sz="1400" baseline="-25000" dirty="0" err="1"/>
                <a:t>i</a:t>
              </a:r>
              <a:endParaRPr lang="en-GB" sz="1400" dirty="0"/>
            </a:p>
          </p:txBody>
        </p:sp>
        <p:sp>
          <p:nvSpPr>
            <p:cNvPr id="9" name="Rechteck 8"/>
            <p:cNvSpPr/>
            <p:nvPr/>
          </p:nvSpPr>
          <p:spPr>
            <a:xfrm>
              <a:off x="11598063" y="5286168"/>
              <a:ext cx="492146" cy="3685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/>
                <a:t>EN</a:t>
              </a:r>
              <a:r>
                <a:rPr lang="de-DE" sz="1400" baseline="-25000" dirty="0" err="1"/>
                <a:t>j</a:t>
              </a:r>
              <a:endParaRPr lang="en-GB" sz="1400" dirty="0"/>
            </a:p>
          </p:txBody>
        </p:sp>
        <p:sp>
          <p:nvSpPr>
            <p:cNvPr id="17" name="Nach unten gekrümmter Pfeil 16"/>
            <p:cNvSpPr/>
            <p:nvPr/>
          </p:nvSpPr>
          <p:spPr>
            <a:xfrm>
              <a:off x="8864254" y="4407080"/>
              <a:ext cx="3225955" cy="770714"/>
            </a:xfrm>
            <a:prstGeom prst="curvedDownArrow">
              <a:avLst>
                <a:gd name="adj1" fmla="val 25000"/>
                <a:gd name="adj2" fmla="val 62620"/>
                <a:gd name="adj3" fmla="val 323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feld 18"/>
                <p:cNvSpPr txBox="1"/>
                <p:nvPr/>
              </p:nvSpPr>
              <p:spPr>
                <a:xfrm>
                  <a:off x="9941756" y="4137449"/>
                  <a:ext cx="790940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m:rPr>
                                <m:nor/>
                              </m:rPr>
                              <a:rPr lang="en-GB" sz="1400" dirty="0"/>
                              <m:t> </m:t>
                            </m:r>
                          </m:e>
                          <m:sub>
                            <m:r>
                              <a:rPr lang="de-DE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de-DE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de-DE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19" name="Textfeld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41756" y="4137449"/>
                  <a:ext cx="790940" cy="215444"/>
                </a:xfrm>
                <a:prstGeom prst="rect">
                  <a:avLst/>
                </a:prstGeom>
                <a:blipFill>
                  <a:blip r:embed="rId3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05207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11</a:t>
            </a:fld>
            <a:endParaRPr lang="en-GB" b="1" dirty="0"/>
          </a:p>
        </p:txBody>
      </p:sp>
      <p:sp>
        <p:nvSpPr>
          <p:cNvPr id="7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4601E88-69CA-41C8-ABA8-6990B3BD85B0}"/>
              </a:ext>
            </a:extLst>
          </p:cNvPr>
          <p:cNvGrpSpPr/>
          <p:nvPr/>
        </p:nvGrpSpPr>
        <p:grpSpPr>
          <a:xfrm>
            <a:off x="584295" y="1236330"/>
            <a:ext cx="5647828" cy="4720164"/>
            <a:chOff x="584295" y="1236330"/>
            <a:chExt cx="5647828" cy="4720164"/>
          </a:xfrm>
        </p:grpSpPr>
        <p:pic>
          <p:nvPicPr>
            <p:cNvPr id="11" name="Grafi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237" y="1236330"/>
              <a:ext cx="5508350" cy="367210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4A5DA55-C5AC-4E9D-8E14-AE4F2352DDE9}"/>
                </a:ext>
              </a:extLst>
            </p:cNvPr>
            <p:cNvSpPr txBox="1"/>
            <p:nvPr/>
          </p:nvSpPr>
          <p:spPr>
            <a:xfrm>
              <a:off x="584295" y="5248608"/>
              <a:ext cx="56478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rgbClr val="7030A0"/>
                  </a:solidFill>
                </a:rPr>
                <a:t>Observation</a:t>
              </a:r>
              <a:r>
                <a:rPr lang="en-GB" sz="2000" dirty="0"/>
                <a:t>: Very good prediction at SAN </a:t>
              </a:r>
              <a:r>
                <a:rPr lang="en-GB" sz="2000" dirty="0">
                  <a:sym typeface="Wingdings" panose="05000000000000000000" pitchFamily="2" charset="2"/>
                </a:rPr>
                <a:t></a:t>
              </a:r>
              <a:endParaRPr lang="en-GB" sz="2000" dirty="0"/>
            </a:p>
            <a:p>
              <a:r>
                <a:rPr lang="en-GB" sz="2000" b="1" dirty="0">
                  <a:solidFill>
                    <a:srgbClr val="00B050"/>
                  </a:solidFill>
                </a:rPr>
                <a:t>Consequence</a:t>
              </a:r>
              <a:r>
                <a:rPr lang="en-GB" sz="2000" dirty="0"/>
                <a:t>: EN cannot reconstruct data stream </a:t>
              </a:r>
              <a:r>
                <a:rPr lang="en-GB" sz="2000" dirty="0">
                  <a:sym typeface="Wingdings" panose="05000000000000000000" pitchFamily="2" charset="2"/>
                </a:rPr>
                <a:t></a:t>
              </a:r>
              <a:endParaRPr lang="en-GB" sz="20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EFC4A65-152C-48C9-A719-7934394854A9}"/>
              </a:ext>
            </a:extLst>
          </p:cNvPr>
          <p:cNvGrpSpPr/>
          <p:nvPr/>
        </p:nvGrpSpPr>
        <p:grpSpPr>
          <a:xfrm>
            <a:off x="6432497" y="1236330"/>
            <a:ext cx="5539547" cy="4734232"/>
            <a:chOff x="6432497" y="1236330"/>
            <a:chExt cx="5539547" cy="4734232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2497" y="1236330"/>
              <a:ext cx="5508350" cy="367210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B3D6644-8B2B-4B64-94CA-E3E15C015319}"/>
                </a:ext>
              </a:extLst>
            </p:cNvPr>
            <p:cNvSpPr txBox="1"/>
            <p:nvPr/>
          </p:nvSpPr>
          <p:spPr>
            <a:xfrm>
              <a:off x="6557420" y="5262676"/>
              <a:ext cx="54146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rgbClr val="7030A0"/>
                  </a:solidFill>
                </a:rPr>
                <a:t>Observation</a:t>
              </a:r>
              <a:r>
                <a:rPr lang="en-GB" sz="2000" dirty="0"/>
                <a:t>: Outliers/Novelty data at SAN!</a:t>
              </a:r>
            </a:p>
            <a:p>
              <a:r>
                <a:rPr lang="en-GB" sz="2000" b="1" dirty="0">
                  <a:solidFill>
                    <a:srgbClr val="00B050"/>
                  </a:solidFill>
                </a:rPr>
                <a:t>Consequence</a:t>
              </a:r>
              <a:r>
                <a:rPr lang="en-GB" sz="2000" dirty="0"/>
                <a:t>: EN receives only novelty/outliers </a:t>
              </a:r>
              <a:r>
                <a:rPr lang="en-GB" sz="2000" dirty="0">
                  <a:sym typeface="Wingdings" panose="05000000000000000000" pitchFamily="2" charset="2"/>
                </a:rPr>
                <a:t>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9241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Optimal Stopping Theory (</a:t>
            </a:r>
            <a:r>
              <a:rPr lang="en-GB" sz="4400" b="1" dirty="0"/>
              <a:t>Which</a:t>
            </a:r>
            <a:r>
              <a:rPr lang="en-GB" sz="4400" dirty="0"/>
              <a:t> &amp; </a:t>
            </a:r>
            <a:r>
              <a:rPr lang="en-GB" sz="4400" b="1" dirty="0"/>
              <a:t>When</a:t>
            </a:r>
            <a:r>
              <a:rPr lang="en-GB" sz="44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FF0000"/>
                </a:solidFill>
              </a:rPr>
              <a:t>Problem: </a:t>
            </a:r>
            <a:r>
              <a:rPr lang="en-GB" dirty="0"/>
              <a:t>IDM is not capturing the variability of the data stream inside EN…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b="1" dirty="0">
                <a:solidFill>
                  <a:srgbClr val="FF0000"/>
                </a:solidFill>
              </a:rPr>
              <a:t>Major Goal: </a:t>
            </a:r>
            <a:r>
              <a:rPr lang="en-GB" dirty="0">
                <a:solidFill>
                  <a:schemeClr val="tx1"/>
                </a:solidFill>
              </a:rPr>
              <a:t>Send </a:t>
            </a:r>
            <a:r>
              <a:rPr lang="en-GB" b="1" dirty="0">
                <a:solidFill>
                  <a:schemeClr val="tx1"/>
                </a:solidFill>
              </a:rPr>
              <a:t>high</a:t>
            </a:r>
            <a:r>
              <a:rPr lang="en-GB" dirty="0">
                <a:solidFill>
                  <a:schemeClr val="tx1"/>
                </a:solidFill>
              </a:rPr>
              <a:t> quality of information in the </a:t>
            </a:r>
            <a:r>
              <a:rPr lang="en-GB" b="1" dirty="0">
                <a:solidFill>
                  <a:schemeClr val="tx1"/>
                </a:solidFill>
              </a:rPr>
              <a:t>right</a:t>
            </a:r>
            <a:r>
              <a:rPr lang="en-GB" dirty="0">
                <a:solidFill>
                  <a:schemeClr val="tx1"/>
                </a:solidFill>
              </a:rPr>
              <a:t> moment, in other words: </a:t>
            </a:r>
            <a:r>
              <a:rPr lang="en-GB" b="1" dirty="0">
                <a:solidFill>
                  <a:schemeClr val="tx1"/>
                </a:solidFill>
              </a:rPr>
              <a:t>which</a:t>
            </a:r>
            <a:r>
              <a:rPr lang="en-GB" dirty="0">
                <a:solidFill>
                  <a:schemeClr val="tx1"/>
                </a:solidFill>
              </a:rPr>
              <a:t> data and </a:t>
            </a:r>
            <a:r>
              <a:rPr lang="en-GB" b="1" dirty="0">
                <a:solidFill>
                  <a:schemeClr val="tx1"/>
                </a:solidFill>
              </a:rPr>
              <a:t>when</a:t>
            </a:r>
            <a:r>
              <a:rPr lang="en-GB" dirty="0">
                <a:solidFill>
                  <a:schemeClr val="tx1"/>
                </a:solidFill>
              </a:rPr>
              <a:t> to send.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Solution: </a:t>
            </a:r>
            <a:r>
              <a:rPr lang="en-US" dirty="0"/>
              <a:t>Develop an Optimal Stopping Time stochastic model to find the </a:t>
            </a:r>
            <a:r>
              <a:rPr lang="en-GB" b="1" dirty="0"/>
              <a:t>optimal forwarding time </a:t>
            </a:r>
            <a:r>
              <a:rPr lang="en-GB" dirty="0"/>
              <a:t>at SAN such that </a:t>
            </a:r>
            <a:r>
              <a:rPr lang="en-GB" b="1" dirty="0"/>
              <a:t>maximises</a:t>
            </a:r>
            <a:r>
              <a:rPr lang="en-GB" dirty="0"/>
              <a:t> the expected analytics quality at the EN.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FF0000"/>
                </a:solidFill>
              </a:rPr>
              <a:t>Idea: </a:t>
            </a:r>
            <a:r>
              <a:rPr lang="en-GB" dirty="0"/>
              <a:t>Instead of sending every time </a:t>
            </a:r>
            <a:r>
              <a:rPr lang="el-GR" dirty="0"/>
              <a:t>θ</a:t>
            </a:r>
            <a:r>
              <a:rPr lang="en-GB" dirty="0"/>
              <a:t> exceeds prediction error, we find the </a:t>
            </a:r>
            <a:r>
              <a:rPr lang="en-GB" b="1" dirty="0"/>
              <a:t>best time </a:t>
            </a:r>
            <a:r>
              <a:rPr lang="en-GB" dirty="0"/>
              <a:t>and </a:t>
            </a:r>
            <a:r>
              <a:rPr lang="en-GB" b="1" dirty="0"/>
              <a:t>context vector </a:t>
            </a:r>
            <a:r>
              <a:rPr lang="en-GB" dirty="0"/>
              <a:t>to send: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000" b="1" dirty="0"/>
              <a:t> we optimally delay</a:t>
            </a:r>
            <a:r>
              <a:rPr lang="en-GB" sz="2000" dirty="0"/>
              <a:t> data delivery thus being communication efficient;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000" b="1" dirty="0"/>
              <a:t>we accumulate </a:t>
            </a:r>
            <a:r>
              <a:rPr lang="en-GB" sz="2000" dirty="0"/>
              <a:t>the prediction error history of IDM decisions thus controlling the analytics accuracy.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12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77400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Optimal Vector Forwarding (OVF)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sz="2100" b="1" dirty="0"/>
                  <a:t>Induced delay is based on the history of prediction error (Quality Tolerance):</a:t>
                </a:r>
              </a:p>
              <a:p>
                <a:endParaRPr lang="en-US" b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     </m:t>
                              </m:r>
                              <m:r>
                                <m:rPr>
                                  <m:brk m:alnAt="7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DE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m:rPr>
                                  <m:sty m:val="p"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             </m:t>
                              </m:r>
                              <m:r>
                                <a:rPr lang="de-DE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  <a:p>
                <a:endParaRPr lang="de-DE" b="1" dirty="0"/>
              </a:p>
              <a:p>
                <a:r>
                  <a:rPr lang="de-DE" b="1" dirty="0"/>
                  <a:t>Quality Tolerance Reward:</a:t>
                </a:r>
                <a:endParaRPr lang="en-GB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nary>
                      <m:naryPr>
                        <m:chr m:val="∑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sub>
                        </m:sSub>
                      </m:e>
                    </m:nary>
                  </m:oMath>
                </a14:m>
                <a:endParaRPr lang="en-GB" dirty="0"/>
              </a:p>
              <a:p>
                <a:endParaRPr lang="de-DE" b="1" dirty="0"/>
              </a:p>
              <a:p>
                <a:r>
                  <a:rPr lang="de-DE" b="1" dirty="0"/>
                  <a:t>Optimal Stopping Time: We send data from SAN to EN when...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de-DE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</a:rPr>
                      <m:t>inf</m:t>
                    </m:r>
                    <m:d>
                      <m:dPr>
                        <m:begChr m:val="{"/>
                        <m:endChr m:val="}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≥1</m:t>
                        </m:r>
                      </m:e>
                      <m:e>
                        <m:nary>
                          <m:naryPr>
                            <m:chr m:val="∑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f>
                              <m:f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num>
                              <m:den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e>
                        </m:nary>
                      </m:e>
                    </m: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2576" b="-1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13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27CA3C-F471-4A42-8EB5-61EA3FA240F9}"/>
              </a:ext>
            </a:extLst>
          </p:cNvPr>
          <p:cNvSpPr txBox="1"/>
          <p:nvPr/>
        </p:nvSpPr>
        <p:spPr>
          <a:xfrm>
            <a:off x="6126480" y="2636364"/>
            <a:ext cx="484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Monitor: Accumulation of Local Prediction Errors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57265F-7A8D-44B4-8E6D-481D46F05B20}"/>
              </a:ext>
            </a:extLst>
          </p:cNvPr>
          <p:cNvSpPr txBox="1"/>
          <p:nvPr/>
        </p:nvSpPr>
        <p:spPr>
          <a:xfrm>
            <a:off x="6112412" y="3801843"/>
            <a:ext cx="524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Tolerate: Do not send &amp; accumulate prediction errors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10E549-30AB-4D41-B00E-2909637C33D4}"/>
              </a:ext>
            </a:extLst>
          </p:cNvPr>
          <p:cNvSpPr txBox="1"/>
          <p:nvPr/>
        </p:nvSpPr>
        <p:spPr>
          <a:xfrm>
            <a:off x="6140548" y="5471817"/>
            <a:ext cx="3616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Minimize communication overhead </a:t>
            </a:r>
          </a:p>
          <a:p>
            <a:r>
              <a:rPr lang="en-GB" b="1" dirty="0" err="1">
                <a:solidFill>
                  <a:srgbClr val="00B050"/>
                </a:solidFill>
              </a:rPr>
              <a:t>s.t.</a:t>
            </a:r>
            <a:r>
              <a:rPr lang="en-GB" b="1" dirty="0">
                <a:solidFill>
                  <a:srgbClr val="00B050"/>
                </a:solidFill>
              </a:rPr>
              <a:t> maximizing quality tolerance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24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Combines IDM and OVF methodology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Hybrid Optimal Vector Forwarding (HOVF)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14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 flipH="1">
            <a:off x="3686185" y="2609850"/>
            <a:ext cx="1057265" cy="1057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4981576" y="2609850"/>
            <a:ext cx="857249" cy="1057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4743450" y="3775499"/>
            <a:ext cx="971551" cy="15544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6029327" y="3775499"/>
            <a:ext cx="942973" cy="15544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 rot="18869624">
                <a:off x="3482181" y="2834248"/>
                <a:ext cx="745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69624">
                <a:off x="3482181" y="2834248"/>
                <a:ext cx="745332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2500" r="-5042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 rot="3040144">
                <a:off x="5199883" y="2821109"/>
                <a:ext cx="745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040144">
                <a:off x="5199883" y="2821109"/>
                <a:ext cx="74533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754" r="-1754" b="-5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/>
          <p:cNvSpPr txBox="1"/>
          <p:nvPr/>
        </p:nvSpPr>
        <p:spPr>
          <a:xfrm>
            <a:off x="2721425" y="3688606"/>
            <a:ext cx="1726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SAN sends to EN</a:t>
            </a:r>
          </a:p>
          <a:p>
            <a:r>
              <a:rPr lang="de-DE" dirty="0"/>
              <a:t>(</a:t>
            </a:r>
            <a:r>
              <a:rPr lang="de-DE" dirty="0">
                <a:solidFill>
                  <a:srgbClr val="00B050"/>
                </a:solidFill>
              </a:rPr>
              <a:t>novelty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23" name="Textfeld 22"/>
          <p:cNvSpPr txBox="1"/>
          <p:nvPr/>
        </p:nvSpPr>
        <p:spPr>
          <a:xfrm>
            <a:off x="6365723" y="5414853"/>
            <a:ext cx="2906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SAN sends to EN</a:t>
            </a:r>
          </a:p>
          <a:p>
            <a:r>
              <a:rPr lang="de-DE" dirty="0"/>
              <a:t>(</a:t>
            </a:r>
            <a:r>
              <a:rPr lang="de-DE" dirty="0">
                <a:solidFill>
                  <a:srgbClr val="00B050"/>
                </a:solidFill>
              </a:rPr>
              <a:t>best data and the best time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24" name="Textfeld 23"/>
          <p:cNvSpPr txBox="1"/>
          <p:nvPr/>
        </p:nvSpPr>
        <p:spPr>
          <a:xfrm>
            <a:off x="3466739" y="5414853"/>
            <a:ext cx="2511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SAN does not send to EN</a:t>
            </a:r>
          </a:p>
          <a:p>
            <a:r>
              <a:rPr lang="de-DE" dirty="0"/>
              <a:t>(</a:t>
            </a:r>
            <a:r>
              <a:rPr lang="de-DE" dirty="0">
                <a:solidFill>
                  <a:srgbClr val="00B050"/>
                </a:solidFill>
              </a:rPr>
              <a:t>tolerance</a:t>
            </a:r>
            <a:r>
              <a:rPr lang="de-DE" dirty="0"/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 rot="18158227">
                <a:off x="4429059" y="4384199"/>
                <a:ext cx="11031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𝑓𝑎𝑙𝑠𝑒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58227">
                <a:off x="4429059" y="4384199"/>
                <a:ext cx="1103187" cy="276999"/>
              </a:xfrm>
              <a:prstGeom prst="rect">
                <a:avLst/>
              </a:prstGeom>
              <a:blipFill rotWithShape="0">
                <a:blip r:embed="rId4"/>
                <a:stretch>
                  <a:fillRect t="-6180" r="-14706" b="-3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 rot="3489481">
                <a:off x="6225148" y="4208050"/>
                <a:ext cx="10021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𝑡𝑟𝑢𝑒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489481">
                <a:off x="6225148" y="4208050"/>
                <a:ext cx="1002197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937" t="-2439" b="-4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968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747717" cy="40233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sz="2400" b="1" dirty="0"/>
              <a:t>Baseline</a:t>
            </a:r>
            <a:r>
              <a:rPr lang="en-GB" sz="2400" dirty="0"/>
              <a:t>: Sending continuously data from Edge to Cloud!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sz="2400" b="1" dirty="0"/>
              <a:t>Instantaneous Decision Making </a:t>
            </a:r>
            <a:r>
              <a:rPr lang="en-GB" sz="2400" dirty="0"/>
              <a:t>(IDM): prediction-error based decision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sz="2400" b="1" dirty="0"/>
              <a:t>Optimal Vector Forwarding </a:t>
            </a:r>
            <a:r>
              <a:rPr lang="en-GB" sz="2400" dirty="0"/>
              <a:t>(OVF): quality-tolerance based decision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sz="2400" b="1" dirty="0"/>
              <a:t>Hybrid Optimal Vector Forwarding</a:t>
            </a:r>
            <a:r>
              <a:rPr lang="en-GB" sz="2400" dirty="0"/>
              <a:t> (HOVF): intelligence is now pushed at SANs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15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366067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</p:spPr>
            <p:txBody>
              <a:bodyPr>
                <a:noAutofit/>
              </a:bodyPr>
              <a:lstStyle/>
              <a:p>
                <a:r>
                  <a:rPr lang="en-GB" b="1" dirty="0"/>
                  <a:t>Exponential Smoothing for prediction (SAN) and reconstruction (EN)</a:t>
                </a:r>
                <a:endParaRPr lang="en-GB" b="1" i="1" dirty="0"/>
              </a:p>
              <a:p>
                <a:pPr marL="384048" lvl="2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+(1−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de-DE" sz="2000" i="1" dirty="0"/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b="1" dirty="0"/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/>
                  <a:t>Analytics tasks at the EN: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Aggregation Analytics (sliding window-based AVG, MEDIAN, MAX, ...)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Multivariate Linear Regression (sliding window-based regression)</a:t>
                </a:r>
              </a:p>
              <a:p>
                <a:pPr lv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</a:pPr>
                <a:endParaRPr lang="de-DE" sz="20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en-GB" b="1" dirty="0"/>
                  <a:t>Real datasets: </a:t>
                </a:r>
              </a:p>
              <a:p>
                <a:pPr lvl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</a:pPr>
                <a:r>
                  <a:rPr lang="en-GB" sz="2000" dirty="0"/>
                  <a:t>Air Quality 4-dim contextual vectors;</a:t>
                </a:r>
              </a:p>
              <a:p>
                <a:pPr lvl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</a:pPr>
                <a:r>
                  <a:rPr lang="en-GB" sz="2000" dirty="0"/>
                  <a:t>Environmental 4-dim contextual vectors in the School of Computing Science, Uni of Glasgow.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  <a:blipFill>
                <a:blip r:embed="rId2"/>
                <a:stretch>
                  <a:fillRect l="-1515" t="-1667" r="-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16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4184295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Evaluation: Three Directions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654089"/>
              </a:xfrm>
            </p:spPr>
            <p:txBody>
              <a:bodyPr>
                <a:normAutofit/>
              </a:bodyPr>
              <a:lstStyle/>
              <a:p>
                <a:pPr marL="800100" lvl="1" indent="-342900">
                  <a:buFont typeface="+mj-lt"/>
                  <a:buAutoNum type="arabicPeriod"/>
                </a:pPr>
                <a:r>
                  <a:rPr lang="en-GB" sz="2000" b="1" dirty="0"/>
                  <a:t>Communication: </a:t>
                </a:r>
                <a:r>
                  <a:rPr lang="en-GB" sz="2000" dirty="0"/>
                  <a:t>number of messages sent from SANs to EN (communication overhead);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de-DE" sz="2000" b="1" dirty="0"/>
                  <a:t>Information: </a:t>
                </a:r>
                <a:r>
                  <a:rPr lang="en-US" sz="2000" dirty="0"/>
                  <a:t>quality of data at the </a:t>
                </a:r>
                <a:r>
                  <a:rPr lang="de-DE" sz="2000" dirty="0"/>
                  <a:t>EN (information theoretic perspective);</a:t>
                </a:r>
                <a:endParaRPr lang="en-GB" sz="2000" b="1" dirty="0"/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GB" sz="2000" b="1" dirty="0"/>
                  <a:t>Analytics quality at the EN:</a:t>
                </a:r>
                <a:endParaRPr lang="en-GB" sz="2000" dirty="0"/>
              </a:p>
              <a:p>
                <a:pPr marL="1165860" lvl="3" indent="-342900">
                  <a:buFont typeface="+mj-lt"/>
                  <a:buAutoNum type="alphaLcParenR"/>
                </a:pPr>
                <a:r>
                  <a:rPr lang="en-US" sz="2000" dirty="0"/>
                  <a:t>Re-construction</a:t>
                </a:r>
                <a:r>
                  <a:rPr lang="de-DE" sz="2000" dirty="0"/>
                  <a:t> </a:t>
                </a:r>
                <a:r>
                  <a:rPr lang="en-US" sz="2000" dirty="0"/>
                  <a:t>error </a:t>
                </a:r>
                <a:r>
                  <a:rPr lang="en-US" sz="2000" dirty="0">
                    <a:solidFill>
                      <a:srgbClr val="00B050"/>
                    </a:solidFill>
                  </a:rPr>
                  <a:t>w.r.t. ground truth</a:t>
                </a:r>
                <a:r>
                  <a:rPr lang="de-DE" sz="2000" dirty="0"/>
                  <a:t>;</a:t>
                </a:r>
              </a:p>
              <a:p>
                <a:pPr marL="82296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/>
              </a:p>
              <a:p>
                <a:pPr marL="1165860" lvl="3" indent="-342900">
                  <a:buFont typeface="+mj-lt"/>
                  <a:buAutoNum type="alphaLcParenR" startAt="2"/>
                </a:pPr>
                <a:r>
                  <a:rPr lang="en-GB" sz="2000" dirty="0"/>
                  <a:t>Aggregation analytics discrepancy </a:t>
                </a:r>
                <a:r>
                  <a:rPr lang="en-GB" sz="2000" dirty="0">
                    <a:solidFill>
                      <a:srgbClr val="00B050"/>
                    </a:solidFill>
                  </a:rPr>
                  <a:t>w.r.t. ground truth</a:t>
                </a:r>
                <a:r>
                  <a:rPr lang="en-GB" sz="2000" dirty="0"/>
                  <a:t>;</a:t>
                </a:r>
              </a:p>
              <a:p>
                <a:pPr marL="82296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d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2000" dirty="0"/>
              </a:p>
              <a:p>
                <a:pPr marL="1165860" lvl="3" indent="-342900">
                  <a:buFont typeface="+mj-lt"/>
                  <a:buAutoNum type="alphaLcParenR"/>
                </a:pPr>
                <a:endParaRPr lang="en-GB" sz="2000" dirty="0"/>
              </a:p>
              <a:p>
                <a:pPr marL="1165860" lvl="3" indent="-342900">
                  <a:buFont typeface="+mj-lt"/>
                  <a:buAutoNum type="alphaLcParenR" startAt="3"/>
                </a:pPr>
                <a:r>
                  <a:rPr lang="en-GB" sz="2000" dirty="0"/>
                  <a:t>Regression performance discrepancy </a:t>
                </a:r>
                <a:r>
                  <a:rPr lang="en-GB" sz="2000" dirty="0">
                    <a:solidFill>
                      <a:srgbClr val="00B050"/>
                    </a:solidFill>
                  </a:rPr>
                  <a:t>w.r.t. ground truth</a:t>
                </a:r>
                <a:r>
                  <a:rPr lang="en-GB" sz="2000" dirty="0"/>
                  <a:t>;</a:t>
                </a:r>
              </a:p>
              <a:p>
                <a:pPr marL="82296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000" dirty="0"/>
              </a:p>
              <a:p>
                <a:pPr marL="1165860" lvl="3" indent="-342900">
                  <a:buFont typeface="+mj-lt"/>
                  <a:buAutoNum type="alphaLcParenR"/>
                </a:pPr>
                <a:endParaRPr lang="en-GB" sz="2000" dirty="0"/>
              </a:p>
              <a:p>
                <a:pPr marL="1165860" lvl="3" indent="-342900">
                  <a:buFont typeface="+mj-lt"/>
                  <a:buAutoNum type="alphaLcParenR" startAt="4"/>
                </a:pPr>
                <a:r>
                  <a:rPr lang="de-DE" sz="2000" dirty="0"/>
                  <a:t>Model Fitting </a:t>
                </a:r>
                <a:r>
                  <a:rPr lang="en-US" sz="2000" dirty="0"/>
                  <a:t>discrepancy </a:t>
                </a:r>
                <a:r>
                  <a:rPr lang="en-US" sz="2000" dirty="0">
                    <a:solidFill>
                      <a:srgbClr val="00B050"/>
                    </a:solidFill>
                  </a:rPr>
                  <a:t>w.r.t ground truth</a:t>
                </a:r>
                <a:r>
                  <a:rPr lang="de-DE" sz="2000" dirty="0"/>
                  <a:t>;</a:t>
                </a:r>
              </a:p>
              <a:p>
                <a:pPr marL="82296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𝒘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000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654089"/>
              </a:xfrm>
              <a:blipFill>
                <a:blip r:embed="rId2"/>
                <a:stretch>
                  <a:fillRect t="-1573" r="-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17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2839621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292608" lvl="1" indent="0">
                  <a:buNone/>
                </a:pPr>
                <a:r>
                  <a:rPr lang="en-GB" sz="2000" b="1" dirty="0">
                    <a:solidFill>
                      <a:srgbClr val="7030A0"/>
                    </a:solidFill>
                  </a:rPr>
                  <a:t>Discrepancy</a:t>
                </a:r>
                <a:r>
                  <a:rPr lang="en-GB" sz="2000" dirty="0">
                    <a:solidFill>
                      <a:srgbClr val="7030A0"/>
                    </a:solidFill>
                  </a:rPr>
                  <a:t> </a:t>
                </a:r>
                <a:r>
                  <a:rPr lang="en-GB" sz="2000" dirty="0"/>
                  <a:t>is evaluated w.r.t. baseline solution (sending all data)</a:t>
                </a:r>
              </a:p>
              <a:p>
                <a:pPr marL="292608" lvl="1" indent="0">
                  <a:buNone/>
                </a:pPr>
                <a:endParaRPr lang="en-US" sz="2000" b="1" dirty="0"/>
              </a:p>
              <a:p>
                <a:pPr marL="749808" lvl="1" indent="-457200">
                  <a:buFont typeface="+mj-lt"/>
                  <a:buAutoNum type="arabicPeriod"/>
                </a:pPr>
                <a:r>
                  <a:rPr lang="en-US" sz="2000" b="1" dirty="0"/>
                  <a:t>Communication</a:t>
                </a:r>
              </a:p>
              <a:p>
                <a:pPr marL="932688" lvl="2" indent="-457200"/>
                <a:r>
                  <a:rPr lang="en-US" sz="1800" dirty="0"/>
                  <a:t>Percentage of remaining communication w.r.t the baseline solution</a:t>
                </a:r>
              </a:p>
              <a:p>
                <a:pPr marL="749808" lvl="1" indent="-457200">
                  <a:buFont typeface="+mj-lt"/>
                  <a:buAutoNum type="arabicPeriod"/>
                </a:pPr>
                <a:endParaRPr lang="en-US" sz="2000" b="1" dirty="0"/>
              </a:p>
              <a:p>
                <a:pPr marL="749808" lvl="1" indent="-457200">
                  <a:buFont typeface="+mj-lt"/>
                  <a:buAutoNum type="arabicPeriod"/>
                </a:pPr>
                <a:r>
                  <a:rPr lang="en-US" sz="2000" b="1" dirty="0"/>
                  <a:t>Analytics quality</a:t>
                </a:r>
              </a:p>
              <a:p>
                <a:pPr marL="818388" lvl="2" indent="-342900"/>
                <a:r>
                  <a:rPr lang="en-GB" sz="1800" dirty="0"/>
                  <a:t>For </a:t>
                </a:r>
                <a:r>
                  <a:rPr lang="el-GR" sz="1800" dirty="0"/>
                  <a:t>α</a:t>
                </a:r>
                <a:r>
                  <a:rPr lang="de-DE" sz="1800" dirty="0"/>
                  <a:t> </a:t>
                </a:r>
                <a:r>
                  <a:rPr lang="de-DE" sz="1800" dirty="0" err="1"/>
                  <a:t>and</a:t>
                </a:r>
                <a:r>
                  <a:rPr lang="de-DE" sz="1800" dirty="0"/>
                  <a:t>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de-DE" sz="1800" dirty="0"/>
                  <a:t> → </a:t>
                </a:r>
                <a:r>
                  <a:rPr lang="en-GB" sz="1800" dirty="0"/>
                  <a:t>Symmetric Mean Average Percentage (SMAPE) </a:t>
                </a:r>
              </a:p>
              <a:p>
                <a:pPr marL="818388" lvl="2" indent="-342900"/>
                <a:r>
                  <a:rPr lang="de-DE" sz="1800" dirty="0" err="1"/>
                  <a:t>For</a:t>
                </a:r>
                <a:r>
                  <a:rPr lang="de-DE" sz="1800" dirty="0"/>
                  <a:t> </a:t>
                </a:r>
                <a:r>
                  <a:rPr lang="el-GR" sz="1800" dirty="0"/>
                  <a:t>δ</a:t>
                </a:r>
                <a:r>
                  <a:rPr lang="de-DE" sz="1800" dirty="0"/>
                  <a:t> →Root </a:t>
                </a:r>
                <a:r>
                  <a:rPr lang="de-DE" sz="1800" dirty="0" err="1"/>
                  <a:t>Mean</a:t>
                </a:r>
                <a:r>
                  <a:rPr lang="de-DE" sz="1800" dirty="0"/>
                  <a:t> </a:t>
                </a:r>
                <a:r>
                  <a:rPr lang="de-DE" sz="1800" dirty="0" err="1"/>
                  <a:t>Squared</a:t>
                </a:r>
                <a:r>
                  <a:rPr lang="de-DE" sz="1800" dirty="0"/>
                  <a:t> Error (RMSE)</a:t>
                </a:r>
              </a:p>
              <a:p>
                <a:pPr marL="635508" lvl="1" indent="-342900">
                  <a:buFont typeface="+mj-lt"/>
                  <a:buAutoNum type="arabicPeriod"/>
                </a:pPr>
                <a:endParaRPr lang="en-US" sz="2000" b="1" dirty="0"/>
              </a:p>
              <a:p>
                <a:pPr marL="635508" lvl="1" indent="-342900">
                  <a:buFont typeface="+mj-lt"/>
                  <a:buAutoNum type="arabicPeriod"/>
                </a:pPr>
                <a:r>
                  <a:rPr lang="en-US" sz="2000" b="1" dirty="0"/>
                  <a:t>Information loss</a:t>
                </a:r>
              </a:p>
              <a:p>
                <a:pPr marL="818388" lvl="2" indent="-342900"/>
                <a:r>
                  <a:rPr lang="de-DE" sz="1800" dirty="0" err="1"/>
                  <a:t>Kullback-Leibler</a:t>
                </a:r>
                <a:r>
                  <a:rPr lang="de-DE" sz="1800" dirty="0"/>
                  <a:t> (KL) </a:t>
                </a:r>
                <a:r>
                  <a:rPr lang="de-DE" sz="1800" dirty="0" err="1"/>
                  <a:t>divergence</a:t>
                </a:r>
                <a:endParaRPr lang="de-DE" sz="1800" dirty="0"/>
              </a:p>
              <a:p>
                <a:pPr marL="1208560" lvl="6" indent="0">
                  <a:buNone/>
                </a:pPr>
                <a:r>
                  <a:rPr lang="de-DE" sz="1600" b="0" dirty="0"/>
                  <a:t>		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𝐾𝐿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̃"/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de-DE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nary>
                      <m:naryPr>
                        <m:ctrlPr>
                          <a:rPr lang="de-DE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de-DE" sz="1800" b="0" i="1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̃"/>
                            <m:ctrlPr>
                              <a:rPr lang="de-DE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de-DE" sz="1800" b="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func>
                      <m:funcPr>
                        <m:ctrlPr>
                          <a:rPr lang="de-DE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de-DE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800" b="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de-DE" sz="1800" b="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acc>
                              <m:accPr>
                                <m:chr m:val="̃"/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b="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de-DE" sz="1800" b="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de-DE" sz="18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8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r>
                  <a:rPr lang="en-GB" sz="1800" dirty="0"/>
                  <a:t>dx</a:t>
                </a: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73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18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52709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738" y="2054823"/>
            <a:ext cx="5508350" cy="36721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82" y="2054823"/>
            <a:ext cx="5508350" cy="367210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19</a:t>
            </a:fld>
            <a:endParaRPr lang="en-GB" b="1" dirty="0"/>
          </a:p>
        </p:txBody>
      </p:sp>
      <p:sp>
        <p:nvSpPr>
          <p:cNvPr id="10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F525D6A-FBBF-4583-9291-3670C91FD470}"/>
              </a:ext>
            </a:extLst>
          </p:cNvPr>
          <p:cNvSpPr/>
          <p:nvPr/>
        </p:nvSpPr>
        <p:spPr>
          <a:xfrm>
            <a:off x="2511903" y="4276580"/>
            <a:ext cx="535022" cy="8862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646BCD9-C48A-49DA-982F-676678254880}"/>
              </a:ext>
            </a:extLst>
          </p:cNvPr>
          <p:cNvSpPr/>
          <p:nvPr/>
        </p:nvSpPr>
        <p:spPr>
          <a:xfrm>
            <a:off x="9738711" y="3391670"/>
            <a:ext cx="323493" cy="7069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9591D2-DE91-4000-8EEB-C437D295DD4A}"/>
              </a:ext>
            </a:extLst>
          </p:cNvPr>
          <p:cNvSpPr txBox="1"/>
          <p:nvPr/>
        </p:nvSpPr>
        <p:spPr>
          <a:xfrm rot="16200000">
            <a:off x="-542683" y="3560455"/>
            <a:ext cx="1574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reconstruction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C9EB44-35E9-4077-8003-A2C08FC77111}"/>
              </a:ext>
            </a:extLst>
          </p:cNvPr>
          <p:cNvSpPr txBox="1"/>
          <p:nvPr/>
        </p:nvSpPr>
        <p:spPr>
          <a:xfrm>
            <a:off x="2511903" y="5675061"/>
            <a:ext cx="1699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tolerance factor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306E4D-AA03-4931-811F-791108A82002}"/>
              </a:ext>
            </a:extLst>
          </p:cNvPr>
          <p:cNvSpPr txBox="1"/>
          <p:nvPr/>
        </p:nvSpPr>
        <p:spPr>
          <a:xfrm>
            <a:off x="7418139" y="1716276"/>
            <a:ext cx="374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Efficiency (quality vs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288676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97766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2</a:t>
            </a:fld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80888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20</a:t>
            </a:fld>
            <a:endParaRPr lang="en-GB" b="1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36" y="1592946"/>
            <a:ext cx="5508350" cy="367210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76" y="1592945"/>
            <a:ext cx="5628758" cy="3672107"/>
          </a:xfrm>
          <a:prstGeom prst="rect">
            <a:avLst/>
          </a:prstGeom>
        </p:spPr>
      </p:pic>
      <p:sp>
        <p:nvSpPr>
          <p:cNvPr id="11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5BE05FA-8F52-4E22-AB8A-F1E0DE473681}"/>
              </a:ext>
            </a:extLst>
          </p:cNvPr>
          <p:cNvSpPr/>
          <p:nvPr/>
        </p:nvSpPr>
        <p:spPr>
          <a:xfrm>
            <a:off x="3524438" y="3982513"/>
            <a:ext cx="323493" cy="7069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6630654-F130-4E26-BCAF-2D438C62FA7C}"/>
              </a:ext>
            </a:extLst>
          </p:cNvPr>
          <p:cNvSpPr/>
          <p:nvPr/>
        </p:nvSpPr>
        <p:spPr>
          <a:xfrm>
            <a:off x="7628557" y="3428998"/>
            <a:ext cx="323493" cy="7069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CED98E-7B36-4927-B3F4-E887C152397A}"/>
              </a:ext>
            </a:extLst>
          </p:cNvPr>
          <p:cNvSpPr txBox="1"/>
          <p:nvPr/>
        </p:nvSpPr>
        <p:spPr>
          <a:xfrm rot="16200000">
            <a:off x="-625780" y="2885206"/>
            <a:ext cx="1740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Information loss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72E85-C83B-4777-9E54-74A0D6F870B2}"/>
              </a:ext>
            </a:extLst>
          </p:cNvPr>
          <p:cNvSpPr txBox="1"/>
          <p:nvPr/>
        </p:nvSpPr>
        <p:spPr>
          <a:xfrm>
            <a:off x="2469700" y="5265052"/>
            <a:ext cx="1699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tolerance factor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C0415F-964F-4C59-A9A1-50CCE4587F91}"/>
              </a:ext>
            </a:extLst>
          </p:cNvPr>
          <p:cNvSpPr txBox="1"/>
          <p:nvPr/>
        </p:nvSpPr>
        <p:spPr>
          <a:xfrm>
            <a:off x="7471074" y="1223613"/>
            <a:ext cx="374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Efficiency (quality vs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4081761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392702" y="3203917"/>
            <a:ext cx="38567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728C8B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3086" y="5038892"/>
            <a:ext cx="6981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Natascha Harth: </a:t>
            </a:r>
            <a:r>
              <a:rPr lang="en-GB" sz="2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/>
              </a:rPr>
              <a:t>n.harth.1@research.gla.ac.uk</a:t>
            </a:r>
            <a:endParaRPr lang="en-GB" sz="20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en-GB" sz="2000" b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Christos Anagnostopoulos: </a:t>
            </a:r>
            <a:r>
              <a:rPr lang="en-GB" sz="2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3"/>
              </a:rPr>
              <a:t>Christos.Anagnostopoulos@glasgow.ac.uk</a:t>
            </a:r>
            <a:endParaRPr lang="en-GB" sz="20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F5FB01-E721-4604-ABD7-1497F727EA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671" y="175560"/>
            <a:ext cx="1863420" cy="10493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D09DB5-5365-4159-A9FC-FE0EBBEED5A7}"/>
              </a:ext>
            </a:extLst>
          </p:cNvPr>
          <p:cNvSpPr txBox="1"/>
          <p:nvPr/>
        </p:nvSpPr>
        <p:spPr>
          <a:xfrm>
            <a:off x="10084982" y="1218943"/>
            <a:ext cx="190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EU/H2020 GNFUV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3F173-EBAA-417C-B09D-BA7AEFCAE14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50"/>
          <a:stretch/>
        </p:blipFill>
        <p:spPr>
          <a:xfrm>
            <a:off x="213909" y="-13105"/>
            <a:ext cx="2705086" cy="148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00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3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Introduction</a:t>
            </a:r>
          </a:p>
        </p:txBody>
      </p:sp>
      <p:pic>
        <p:nvPicPr>
          <p:cNvPr id="1028" name="Picture 4" descr="Bildergebnis für sensor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E1E1DB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640" y="2287246"/>
            <a:ext cx="698135" cy="69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Bildergebnis für sensor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E1E1D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92" y="3630501"/>
            <a:ext cx="644088" cy="64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7791" y="3378624"/>
            <a:ext cx="3049979" cy="1326244"/>
          </a:xfrm>
          <a:prstGeom prst="rect">
            <a:avLst/>
          </a:prstGeom>
        </p:spPr>
      </p:pic>
      <p:sp>
        <p:nvSpPr>
          <p:cNvPr id="10" name="Cloud 9"/>
          <p:cNvSpPr/>
          <p:nvPr/>
        </p:nvSpPr>
        <p:spPr>
          <a:xfrm>
            <a:off x="8508989" y="3329797"/>
            <a:ext cx="1982708" cy="1335046"/>
          </a:xfrm>
          <a:prstGeom prst="cloud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Cloud</a:t>
            </a:r>
          </a:p>
        </p:txBody>
      </p:sp>
      <p:sp>
        <p:nvSpPr>
          <p:cNvPr id="11" name="Can 10"/>
          <p:cNvSpPr/>
          <p:nvPr/>
        </p:nvSpPr>
        <p:spPr>
          <a:xfrm>
            <a:off x="10767828" y="3434074"/>
            <a:ext cx="389299" cy="41380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" name="Picture 10" descr="Bildergebnis für process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3492" y="3847874"/>
            <a:ext cx="648672" cy="602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eft-Right Arrow 11"/>
          <p:cNvSpPr/>
          <p:nvPr/>
        </p:nvSpPr>
        <p:spPr>
          <a:xfrm rot="1720964">
            <a:off x="2164827" y="2985803"/>
            <a:ext cx="1581806" cy="226876"/>
          </a:xfrm>
          <a:prstGeom prst="leftRightArrow">
            <a:avLst/>
          </a:prstGeom>
          <a:solidFill>
            <a:srgbClr val="728C8B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eft-Right Arrow 16"/>
          <p:cNvSpPr/>
          <p:nvPr/>
        </p:nvSpPr>
        <p:spPr>
          <a:xfrm>
            <a:off x="7219482" y="3952545"/>
            <a:ext cx="903044" cy="292019"/>
          </a:xfrm>
          <a:prstGeom prst="leftRightArrow">
            <a:avLst/>
          </a:prstGeom>
          <a:solidFill>
            <a:srgbClr val="728C8B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4" descr="Bildergebnis für sensor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E1E1DB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663" y="4919709"/>
            <a:ext cx="644088" cy="64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Left-Right Arrow 20"/>
          <p:cNvSpPr/>
          <p:nvPr/>
        </p:nvSpPr>
        <p:spPr>
          <a:xfrm>
            <a:off x="1869493" y="3928308"/>
            <a:ext cx="1581806" cy="226876"/>
          </a:xfrm>
          <a:prstGeom prst="leftRightArrow">
            <a:avLst/>
          </a:prstGeom>
          <a:solidFill>
            <a:srgbClr val="728C8B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Left-Right Arrow 21"/>
          <p:cNvSpPr/>
          <p:nvPr/>
        </p:nvSpPr>
        <p:spPr>
          <a:xfrm rot="20098599">
            <a:off x="2149831" y="4946977"/>
            <a:ext cx="1581806" cy="226876"/>
          </a:xfrm>
          <a:prstGeom prst="leftRightArrow">
            <a:avLst/>
          </a:prstGeom>
          <a:solidFill>
            <a:srgbClr val="728C8B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B4FCC1-1DCD-47D7-801D-8268B3D87D32}"/>
              </a:ext>
            </a:extLst>
          </p:cNvPr>
          <p:cNvSpPr txBox="1"/>
          <p:nvPr/>
        </p:nvSpPr>
        <p:spPr>
          <a:xfrm>
            <a:off x="206964" y="5835958"/>
            <a:ext cx="2748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Sensing &amp; Actuator Devices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20BBF2-74C5-450F-9213-EF4B7296D675}"/>
              </a:ext>
            </a:extLst>
          </p:cNvPr>
          <p:cNvSpPr txBox="1"/>
          <p:nvPr/>
        </p:nvSpPr>
        <p:spPr>
          <a:xfrm>
            <a:off x="4030670" y="5850373"/>
            <a:ext cx="336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IoT Gateways (Edge/Fog Network)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DC7809-D754-46E6-977A-528B2C968E58}"/>
              </a:ext>
            </a:extLst>
          </p:cNvPr>
          <p:cNvSpPr txBox="1"/>
          <p:nvPr/>
        </p:nvSpPr>
        <p:spPr>
          <a:xfrm>
            <a:off x="8784030" y="5786132"/>
            <a:ext cx="2092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Cloud Environments</a:t>
            </a:r>
          </a:p>
        </p:txBody>
      </p:sp>
    </p:spTree>
    <p:extLst>
      <p:ext uri="{BB962C8B-B14F-4D97-AF65-F5344CB8AC3E}">
        <p14:creationId xmlns:p14="http://schemas.microsoft.com/office/powerpoint/2010/main" val="361101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7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4</a:t>
            </a:fld>
            <a:endParaRPr lang="en-GB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10C747E-08DF-45AC-BEC8-E44C88F3A3A8}"/>
              </a:ext>
            </a:extLst>
          </p:cNvPr>
          <p:cNvGrpSpPr/>
          <p:nvPr/>
        </p:nvGrpSpPr>
        <p:grpSpPr>
          <a:xfrm>
            <a:off x="411480" y="1097280"/>
            <a:ext cx="5477256" cy="4384548"/>
            <a:chOff x="411480" y="1097280"/>
            <a:chExt cx="5477256" cy="4384548"/>
          </a:xfrm>
        </p:grpSpPr>
        <p:sp>
          <p:nvSpPr>
            <p:cNvPr id="6" name="Legende mit Pfeil nach rechts 5"/>
            <p:cNvSpPr/>
            <p:nvPr/>
          </p:nvSpPr>
          <p:spPr>
            <a:xfrm>
              <a:off x="411480" y="1097280"/>
              <a:ext cx="5477256" cy="4384548"/>
            </a:xfrm>
            <a:prstGeom prst="rightArrowCallout">
              <a:avLst>
                <a:gd name="adj1" fmla="val 13510"/>
                <a:gd name="adj2" fmla="val 19255"/>
                <a:gd name="adj3" fmla="val 8842"/>
                <a:gd name="adj4" fmla="val 910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/>
            </a:p>
          </p:txBody>
        </p:sp>
        <p:sp>
          <p:nvSpPr>
            <p:cNvPr id="2" name="Textfeld 1"/>
            <p:cNvSpPr txBox="1"/>
            <p:nvPr/>
          </p:nvSpPr>
          <p:spPr>
            <a:xfrm>
              <a:off x="795528" y="1589336"/>
              <a:ext cx="4417363" cy="26776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</a:rPr>
                <a:t>Constraints at the Edge</a:t>
              </a:r>
            </a:p>
            <a:p>
              <a:endParaRPr lang="en-US" sz="2400" b="1" dirty="0">
                <a:solidFill>
                  <a:schemeClr val="bg1"/>
                </a:solidFill>
              </a:endParaRPr>
            </a:p>
            <a:p>
              <a:pPr marL="514350" indent="-514350">
                <a:buFont typeface="+mj-lt"/>
                <a:buAutoNum type="arabicPeriod"/>
              </a:pPr>
              <a:r>
                <a:rPr lang="en-US" sz="2400" dirty="0">
                  <a:solidFill>
                    <a:schemeClr val="bg1"/>
                  </a:solidFill>
                </a:rPr>
                <a:t>Limited Bandwidth…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2400" dirty="0">
                  <a:solidFill>
                    <a:schemeClr val="bg1"/>
                  </a:solidFill>
                </a:rPr>
                <a:t>Energy 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2400" dirty="0">
                  <a:solidFill>
                    <a:schemeClr val="bg1"/>
                  </a:solidFill>
                </a:rPr>
                <a:t>Limited Computational Power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2400" dirty="0">
                  <a:solidFill>
                    <a:schemeClr val="bg1"/>
                  </a:solidFill>
                </a:rPr>
                <a:t>Storage Capacity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2400" dirty="0">
                  <a:solidFill>
                    <a:schemeClr val="bg1"/>
                  </a:solidFill>
                </a:rPr>
                <a:t>Latency!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F087595-A2CE-4AA0-98F7-4FEA4E50ECC1}"/>
              </a:ext>
            </a:extLst>
          </p:cNvPr>
          <p:cNvGrpSpPr/>
          <p:nvPr/>
        </p:nvGrpSpPr>
        <p:grpSpPr>
          <a:xfrm>
            <a:off x="6272784" y="1111348"/>
            <a:ext cx="5486400" cy="4315968"/>
            <a:chOff x="6272784" y="1097280"/>
            <a:chExt cx="5486400" cy="4315968"/>
          </a:xfrm>
        </p:grpSpPr>
        <p:sp>
          <p:nvSpPr>
            <p:cNvPr id="3" name="Abgerundetes Rechteck 2"/>
            <p:cNvSpPr/>
            <p:nvPr/>
          </p:nvSpPr>
          <p:spPr>
            <a:xfrm>
              <a:off x="6272784" y="1097280"/>
              <a:ext cx="5486400" cy="431596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6545910" y="1550616"/>
              <a:ext cx="4940147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</a:rPr>
                <a:t>Idea: Observe your Power &amp; Push</a:t>
              </a:r>
            </a:p>
            <a:p>
              <a:endParaRPr lang="en-US" sz="2200" b="1" dirty="0">
                <a:solidFill>
                  <a:schemeClr val="bg1"/>
                </a:solidFill>
              </a:endParaRPr>
            </a:p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n-US" sz="2200" b="1" dirty="0">
                  <a:solidFill>
                    <a:schemeClr val="bg1"/>
                  </a:solidFill>
                </a:rPr>
                <a:t>Exploit the limited </a:t>
              </a:r>
              <a:r>
                <a:rPr lang="en-US" sz="2200" dirty="0">
                  <a:solidFill>
                    <a:schemeClr val="bg1"/>
                  </a:solidFill>
                </a:rPr>
                <a:t>computational power of sensing &amp; actuator devices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2200" dirty="0">
                <a:solidFill>
                  <a:schemeClr val="bg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2200" b="1" dirty="0">
                  <a:solidFill>
                    <a:schemeClr val="bg1"/>
                  </a:solidFill>
                </a:rPr>
                <a:t>Push</a:t>
              </a:r>
              <a:r>
                <a:rPr lang="en-US" sz="2200" dirty="0">
                  <a:solidFill>
                    <a:schemeClr val="bg1"/>
                  </a:solidFill>
                </a:rPr>
                <a:t> </a:t>
              </a:r>
              <a:r>
                <a:rPr lang="en-US" sz="2200" b="1" dirty="0">
                  <a:solidFill>
                    <a:schemeClr val="bg1"/>
                  </a:solidFill>
                </a:rPr>
                <a:t>Intelligence</a:t>
              </a:r>
              <a:r>
                <a:rPr lang="en-US" sz="2200" dirty="0">
                  <a:solidFill>
                    <a:schemeClr val="bg1"/>
                  </a:solidFill>
                </a:rPr>
                <a:t> to the Edge: 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2200" dirty="0">
                  <a:solidFill>
                    <a:schemeClr val="bg1"/>
                  </a:solidFill>
                </a:rPr>
                <a:t>inferential tasks, on-line statistical learning, classification, localized detection,…</a:t>
              </a:r>
              <a:r>
                <a:rPr lang="en-US" sz="2200" b="1" dirty="0">
                  <a:solidFill>
                    <a:schemeClr val="bg1"/>
                  </a:solidFill>
                </a:rPr>
                <a:t>are pushed at the Edge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2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26795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Hypotheses &amp;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39" y="1845734"/>
            <a:ext cx="10902462" cy="4023360"/>
          </a:xfrm>
        </p:spPr>
        <p:txBody>
          <a:bodyPr>
            <a:noAutofit/>
          </a:bodyPr>
          <a:lstStyle/>
          <a:p>
            <a:pPr marL="201168" lvl="1" indent="0">
              <a:lnSpc>
                <a:spcPct val="150000"/>
              </a:lnSpc>
              <a:buNone/>
            </a:pPr>
            <a:r>
              <a:rPr lang="en-GB" dirty="0"/>
              <a:t>Given the </a:t>
            </a:r>
            <a:r>
              <a:rPr lang="en-GB" b="1" dirty="0"/>
              <a:t>constraints</a:t>
            </a:r>
            <a:r>
              <a:rPr lang="en-GB" dirty="0"/>
              <a:t> of an IoT network, let us </a:t>
            </a:r>
            <a:r>
              <a:rPr lang="en-GB" b="1" dirty="0">
                <a:solidFill>
                  <a:srgbClr val="0070C0"/>
                </a:solidFill>
              </a:rPr>
              <a:t>hypothesise</a:t>
            </a:r>
            <a:r>
              <a:rPr lang="en-GB" dirty="0"/>
              <a:t> the following actions:</a:t>
            </a:r>
          </a:p>
          <a:p>
            <a:pPr lvl="1">
              <a:lnSpc>
                <a:spcPct val="150000"/>
              </a:lnSpc>
            </a:pPr>
            <a:r>
              <a:rPr lang="en-GB" b="1" dirty="0"/>
              <a:t>Action 1: Reduce</a:t>
            </a:r>
            <a:r>
              <a:rPr lang="en-GB" dirty="0"/>
              <a:t> the communication overhead</a:t>
            </a:r>
          </a:p>
          <a:p>
            <a:pPr lvl="2">
              <a:lnSpc>
                <a:spcPct val="150000"/>
              </a:lnSpc>
            </a:pPr>
            <a:r>
              <a:rPr lang="en-GB" sz="1800" b="1" dirty="0">
                <a:solidFill>
                  <a:srgbClr val="002060"/>
                </a:solidFill>
              </a:rPr>
              <a:t>Hypothesis 1</a:t>
            </a:r>
            <a:r>
              <a:rPr lang="en-GB" sz="1800" dirty="0"/>
              <a:t>: </a:t>
            </a:r>
            <a:r>
              <a:rPr lang="en-GB" sz="1800" b="1" dirty="0"/>
              <a:t>not all data </a:t>
            </a:r>
            <a:r>
              <a:rPr lang="en-GB" sz="1800" dirty="0"/>
              <a:t>are needed for inferential tasks/regression, i.e., </a:t>
            </a:r>
            <a:r>
              <a:rPr lang="en-GB" sz="1800" b="1" dirty="0">
                <a:solidFill>
                  <a:srgbClr val="0070C0"/>
                </a:solidFill>
              </a:rPr>
              <a:t>Learn More With Less</a:t>
            </a:r>
            <a:r>
              <a:rPr lang="en-GB" sz="1800" dirty="0"/>
              <a:t>!</a:t>
            </a:r>
          </a:p>
          <a:p>
            <a:pPr lvl="1">
              <a:lnSpc>
                <a:spcPct val="150000"/>
              </a:lnSpc>
            </a:pPr>
            <a:endParaRPr lang="en-GB" b="1" dirty="0"/>
          </a:p>
          <a:p>
            <a:pPr lvl="1">
              <a:lnSpc>
                <a:spcPct val="150000"/>
              </a:lnSpc>
            </a:pPr>
            <a:r>
              <a:rPr lang="en-GB" b="1" dirty="0"/>
              <a:t>Action 2: Perform</a:t>
            </a:r>
            <a:r>
              <a:rPr lang="en-GB" dirty="0"/>
              <a:t> real-time predictive analytics for instant action &amp; autonomous decision making</a:t>
            </a:r>
          </a:p>
          <a:p>
            <a:pPr lvl="2">
              <a:lnSpc>
                <a:spcPct val="150000"/>
              </a:lnSpc>
            </a:pPr>
            <a:r>
              <a:rPr lang="en-GB" sz="1800" b="1" dirty="0">
                <a:solidFill>
                  <a:srgbClr val="002060"/>
                </a:solidFill>
              </a:rPr>
              <a:t>Hypothesis 2: </a:t>
            </a:r>
            <a:r>
              <a:rPr lang="en-GB" sz="1800" dirty="0"/>
              <a:t>use the limited computational power to </a:t>
            </a:r>
            <a:r>
              <a:rPr lang="en-GB" sz="1800" b="1" dirty="0"/>
              <a:t>infer</a:t>
            </a:r>
            <a:r>
              <a:rPr lang="en-GB" sz="1800" dirty="0"/>
              <a:t> and take decisions in an </a:t>
            </a:r>
            <a:r>
              <a:rPr lang="en-GB" sz="1800" b="1" dirty="0">
                <a:solidFill>
                  <a:srgbClr val="0070C0"/>
                </a:solidFill>
              </a:rPr>
              <a:t>On-Line Manner</a:t>
            </a:r>
            <a:r>
              <a:rPr lang="en-GB" sz="1800" dirty="0"/>
              <a:t>!</a:t>
            </a:r>
          </a:p>
          <a:p>
            <a:pPr lvl="1">
              <a:lnSpc>
                <a:spcPct val="150000"/>
              </a:lnSpc>
            </a:pPr>
            <a:endParaRPr lang="en-GB" b="1" dirty="0"/>
          </a:p>
          <a:p>
            <a:pPr lvl="1">
              <a:lnSpc>
                <a:spcPct val="150000"/>
              </a:lnSpc>
            </a:pPr>
            <a:r>
              <a:rPr lang="en-GB" b="1" dirty="0"/>
              <a:t>Action 3: Provide</a:t>
            </a:r>
            <a:r>
              <a:rPr lang="en-GB" dirty="0"/>
              <a:t> high quality predictive analytics tasks (e.g., prediction accuracy, model fitting)</a:t>
            </a:r>
          </a:p>
          <a:p>
            <a:pPr lvl="2">
              <a:lnSpc>
                <a:spcPct val="150000"/>
              </a:lnSpc>
            </a:pPr>
            <a:r>
              <a:rPr lang="en-GB" sz="1800" b="1" dirty="0">
                <a:solidFill>
                  <a:srgbClr val="002060"/>
                </a:solidFill>
              </a:rPr>
              <a:t>Hypothesis 3: </a:t>
            </a:r>
            <a:r>
              <a:rPr lang="en-GB" sz="1800" dirty="0"/>
              <a:t>decide </a:t>
            </a:r>
            <a:r>
              <a:rPr lang="en-GB" sz="1800" b="1" dirty="0"/>
              <a:t>which</a:t>
            </a:r>
            <a:r>
              <a:rPr lang="en-GB" sz="1800" dirty="0"/>
              <a:t> is the best data to learn and </a:t>
            </a:r>
            <a:r>
              <a:rPr lang="en-GB" sz="1800" b="1" dirty="0"/>
              <a:t>when</a:t>
            </a:r>
            <a:r>
              <a:rPr lang="en-GB" sz="1800" dirty="0"/>
              <a:t> to learn, i.e., </a:t>
            </a:r>
            <a:r>
              <a:rPr lang="en-GB" sz="1800" b="1" dirty="0">
                <a:solidFill>
                  <a:srgbClr val="0070C0"/>
                </a:solidFill>
              </a:rPr>
              <a:t>Be Intelligent On What You See</a:t>
            </a:r>
            <a:r>
              <a:rPr lang="en-GB" sz="1800" dirty="0"/>
              <a:t>!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5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23184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&amp; Problem Definition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733649" cy="402336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B050"/>
                </a:solidFill>
              </a:rPr>
              <a:t>Decide</a:t>
            </a:r>
            <a:r>
              <a:rPr lang="en-GB" sz="2400" dirty="0"/>
              <a:t> </a:t>
            </a:r>
            <a:r>
              <a:rPr lang="en-GB" sz="2400" b="1" dirty="0"/>
              <a:t>which</a:t>
            </a:r>
            <a:r>
              <a:rPr lang="en-GB" sz="2400" dirty="0"/>
              <a:t> data to communicate </a:t>
            </a:r>
            <a:r>
              <a:rPr lang="en-GB" sz="2400" b="1" dirty="0"/>
              <a:t>without</a:t>
            </a:r>
            <a:r>
              <a:rPr lang="en-GB" sz="2400" dirty="0"/>
              <a:t> losing quality of data &amp; analytics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FF0000"/>
                </a:solidFill>
              </a:rPr>
              <a:t>Problem 1: </a:t>
            </a:r>
            <a:r>
              <a:rPr lang="en-GB" sz="2400" dirty="0">
                <a:solidFill>
                  <a:srgbClr val="FF0000"/>
                </a:solidFill>
              </a:rPr>
              <a:t>time-optimized data selection problem.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B050"/>
                </a:solidFill>
              </a:rPr>
              <a:t>Decide</a:t>
            </a:r>
            <a:r>
              <a:rPr lang="en-GB" sz="2400" dirty="0"/>
              <a:t> </a:t>
            </a:r>
            <a:r>
              <a:rPr lang="en-GB" sz="2400" b="1" dirty="0"/>
              <a:t>when</a:t>
            </a:r>
            <a:r>
              <a:rPr lang="en-GB" sz="2400" i="1" dirty="0"/>
              <a:t> </a:t>
            </a:r>
            <a:r>
              <a:rPr lang="en-GB" sz="2400" dirty="0"/>
              <a:t>to deliver/send data and </a:t>
            </a:r>
            <a:r>
              <a:rPr lang="en-GB" sz="2400" b="1" dirty="0"/>
              <a:t>what</a:t>
            </a:r>
            <a:r>
              <a:rPr lang="en-GB" sz="2400" dirty="0"/>
              <a:t> to send in light of maximizing the predictive analytics accuracy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FF0000"/>
                </a:solidFill>
              </a:rPr>
              <a:t>Problem 2: </a:t>
            </a:r>
            <a:r>
              <a:rPr lang="en-GB" sz="2400" dirty="0">
                <a:solidFill>
                  <a:srgbClr val="FF0000"/>
                </a:solidFill>
              </a:rPr>
              <a:t>time-optimized delivery scheduling problem.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Reduce </a:t>
            </a:r>
            <a:r>
              <a:rPr lang="en-GB" sz="2400" b="1" dirty="0"/>
              <a:t>unnecessary</a:t>
            </a:r>
            <a:r>
              <a:rPr lang="en-GB" sz="2400" dirty="0"/>
              <a:t> communication between/among devices and/or the Cloud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FF0000"/>
                </a:solidFill>
              </a:rPr>
              <a:t>Problem 3: </a:t>
            </a:r>
            <a:r>
              <a:rPr lang="en-GB" sz="2400" dirty="0">
                <a:solidFill>
                  <a:srgbClr val="FF0000"/>
                </a:solidFill>
              </a:rPr>
              <a:t>conditionally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rgbClr val="FF0000"/>
                </a:solidFill>
              </a:rPr>
              <a:t>data forwarding problem.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6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91219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Introduce an </a:t>
            </a:r>
            <a:r>
              <a:rPr lang="en-GB" sz="2400" b="1" dirty="0"/>
              <a:t>optimal</a:t>
            </a:r>
            <a:r>
              <a:rPr lang="en-GB" sz="2400" dirty="0"/>
              <a:t>, </a:t>
            </a:r>
            <a:r>
              <a:rPr lang="en-GB" sz="2400" b="1" dirty="0"/>
              <a:t>quality-aware, and on-line </a:t>
            </a:r>
            <a:r>
              <a:rPr lang="en-GB" sz="2400" dirty="0"/>
              <a:t>decision making model determining </a:t>
            </a:r>
            <a:r>
              <a:rPr lang="en-GB" sz="2400" b="1" dirty="0"/>
              <a:t>when</a:t>
            </a:r>
            <a:r>
              <a:rPr lang="en-GB" sz="2400" dirty="0"/>
              <a:t> and </a:t>
            </a:r>
            <a:r>
              <a:rPr lang="en-GB" sz="2400" b="1" dirty="0"/>
              <a:t>which</a:t>
            </a:r>
            <a:r>
              <a:rPr lang="en-GB" sz="2400" dirty="0"/>
              <a:t> data to deliver within the Edge Network.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sz="2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Maximize the </a:t>
            </a:r>
            <a:r>
              <a:rPr lang="en-GB" sz="2400" b="1" dirty="0"/>
              <a:t>quality</a:t>
            </a:r>
            <a:r>
              <a:rPr lang="en-GB" sz="2400" dirty="0"/>
              <a:t> of analytics tasks </a:t>
            </a:r>
            <a:r>
              <a:rPr lang="en-GB" sz="2400" dirty="0" err="1"/>
              <a:t>s.t.</a:t>
            </a:r>
            <a:r>
              <a:rPr lang="en-GB" sz="2400" dirty="0"/>
              <a:t> being </a:t>
            </a:r>
            <a:r>
              <a:rPr lang="en-GB" sz="2400" b="1" dirty="0"/>
              <a:t>communication efficient.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sz="2400" b="1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sz="2400" b="1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b="1" dirty="0"/>
              <a:t>Domain: </a:t>
            </a:r>
            <a:r>
              <a:rPr lang="en-GB" sz="2400" dirty="0"/>
              <a:t>Aggregation &amp; Linear Regression Analytics over Sliding-Window Contextual Data Streams.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7</a:t>
            </a:fld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81457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8</a:t>
            </a:fld>
            <a:endParaRPr lang="en-GB" b="1" dirty="0"/>
          </a:p>
        </p:txBody>
      </p:sp>
      <p:sp>
        <p:nvSpPr>
          <p:cNvPr id="6" name="Rechteck 5"/>
          <p:cNvSpPr/>
          <p:nvPr/>
        </p:nvSpPr>
        <p:spPr>
          <a:xfrm>
            <a:off x="1743074" y="428625"/>
            <a:ext cx="923925" cy="65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SAN</a:t>
            </a:r>
            <a:r>
              <a:rPr lang="de-DE" baseline="-25000" dirty="0"/>
              <a:t>1</a:t>
            </a:r>
            <a:endParaRPr lang="en-GB" dirty="0"/>
          </a:p>
        </p:txBody>
      </p:sp>
      <p:sp>
        <p:nvSpPr>
          <p:cNvPr id="7" name="Rechteck 6"/>
          <p:cNvSpPr/>
          <p:nvPr/>
        </p:nvSpPr>
        <p:spPr>
          <a:xfrm>
            <a:off x="1123950" y="5076825"/>
            <a:ext cx="923925" cy="65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SAN</a:t>
            </a:r>
            <a:r>
              <a:rPr lang="de-DE" baseline="-25000" dirty="0" err="1"/>
              <a:t>i</a:t>
            </a:r>
            <a:endParaRPr lang="en-GB" dirty="0"/>
          </a:p>
        </p:txBody>
      </p:sp>
      <p:sp>
        <p:nvSpPr>
          <p:cNvPr id="8" name="Rechteck 7"/>
          <p:cNvSpPr/>
          <p:nvPr/>
        </p:nvSpPr>
        <p:spPr>
          <a:xfrm>
            <a:off x="514350" y="1428750"/>
            <a:ext cx="923925" cy="65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SAN</a:t>
            </a:r>
            <a:r>
              <a:rPr lang="de-DE" baseline="-25000" dirty="0"/>
              <a:t>2</a:t>
            </a:r>
            <a:endParaRPr lang="en-GB" dirty="0"/>
          </a:p>
        </p:txBody>
      </p:sp>
      <p:sp>
        <p:nvSpPr>
          <p:cNvPr id="9" name="Rechteck 8"/>
          <p:cNvSpPr/>
          <p:nvPr/>
        </p:nvSpPr>
        <p:spPr>
          <a:xfrm>
            <a:off x="1743075" y="2752725"/>
            <a:ext cx="923925" cy="65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SAN</a:t>
            </a:r>
            <a:r>
              <a:rPr lang="de-DE" baseline="-25000" dirty="0"/>
              <a:t>3</a:t>
            </a:r>
            <a:endParaRPr lang="en-GB" dirty="0"/>
          </a:p>
        </p:txBody>
      </p:sp>
      <p:sp>
        <p:nvSpPr>
          <p:cNvPr id="10" name="Rechteck 9"/>
          <p:cNvSpPr/>
          <p:nvPr/>
        </p:nvSpPr>
        <p:spPr>
          <a:xfrm>
            <a:off x="400050" y="3638550"/>
            <a:ext cx="923925" cy="65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SAN</a:t>
            </a:r>
            <a:r>
              <a:rPr lang="de-DE" baseline="-25000" dirty="0"/>
              <a:t>4</a:t>
            </a:r>
            <a:endParaRPr lang="en-GB" dirty="0"/>
          </a:p>
        </p:txBody>
      </p:sp>
      <p:sp>
        <p:nvSpPr>
          <p:cNvPr id="11" name="Rechteck 10"/>
          <p:cNvSpPr/>
          <p:nvPr/>
        </p:nvSpPr>
        <p:spPr>
          <a:xfrm>
            <a:off x="5583225" y="2727722"/>
            <a:ext cx="923925" cy="65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EN</a:t>
            </a:r>
            <a:r>
              <a:rPr lang="de-DE" baseline="-25000" dirty="0" err="1"/>
              <a:t>j</a:t>
            </a:r>
            <a:endParaRPr lang="en-GB" dirty="0"/>
          </a:p>
        </p:txBody>
      </p:sp>
      <p:sp>
        <p:nvSpPr>
          <p:cNvPr id="28" name="Inhaltsplatzhalter 9"/>
          <p:cNvSpPr txBox="1">
            <a:spLocks/>
          </p:cNvSpPr>
          <p:nvPr/>
        </p:nvSpPr>
        <p:spPr>
          <a:xfrm>
            <a:off x="7019927" y="1702198"/>
            <a:ext cx="4886323" cy="5903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sz="2200" b="1" dirty="0"/>
              <a:t>Sliding Window per SAN </a:t>
            </a:r>
            <a:endParaRPr lang="en-GB" sz="35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" name="Tabel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2378868"/>
                  </p:ext>
                </p:extLst>
              </p:nvPr>
            </p:nvGraphicFramePr>
            <p:xfrm>
              <a:off x="7514844" y="2474595"/>
              <a:ext cx="450682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0136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6173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0" name="Tabel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2378868"/>
                  </p:ext>
                </p:extLst>
              </p:nvPr>
            </p:nvGraphicFramePr>
            <p:xfrm>
              <a:off x="7514844" y="2474595"/>
              <a:ext cx="450682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01364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76" t="-1639" r="-402027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76" t="-1639" r="-302027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329" t="-1639" r="-20000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1351" t="-1639" r="-101351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01351" t="-1639" r="-1351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Tabel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8874159"/>
                  </p:ext>
                </p:extLst>
              </p:nvPr>
            </p:nvGraphicFramePr>
            <p:xfrm>
              <a:off x="7514844" y="3860999"/>
              <a:ext cx="450682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0136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6173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Tabel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8874159"/>
                  </p:ext>
                </p:extLst>
              </p:nvPr>
            </p:nvGraphicFramePr>
            <p:xfrm>
              <a:off x="7514844" y="3860999"/>
              <a:ext cx="450682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01364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901364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676" t="-1639" r="-40202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00676" t="-1639" r="-30202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99329" t="-1639" r="-20000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301351" t="-1639" r="-1013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401351" t="-1639" r="-13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2" name="Textfeld 31"/>
          <p:cNvSpPr txBox="1"/>
          <p:nvPr/>
        </p:nvSpPr>
        <p:spPr>
          <a:xfrm>
            <a:off x="6748263" y="2474595"/>
            <a:ext cx="649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SAN</a:t>
            </a:r>
            <a:r>
              <a:rPr lang="de-DE" baseline="-25000" dirty="0"/>
              <a:t>1</a:t>
            </a:r>
            <a:endParaRPr lang="en-GB" dirty="0"/>
          </a:p>
        </p:txBody>
      </p:sp>
      <p:sp>
        <p:nvSpPr>
          <p:cNvPr id="33" name="Textfeld 32"/>
          <p:cNvSpPr txBox="1"/>
          <p:nvPr/>
        </p:nvSpPr>
        <p:spPr>
          <a:xfrm>
            <a:off x="6748263" y="3850514"/>
            <a:ext cx="65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SAN</a:t>
            </a:r>
            <a:r>
              <a:rPr lang="de-DE" baseline="-25000" dirty="0"/>
              <a:t>i</a:t>
            </a:r>
            <a:r>
              <a:rPr lang="de-DE" dirty="0"/>
              <a:t> </a:t>
            </a:r>
            <a:endParaRPr lang="en-GB" dirty="0"/>
          </a:p>
        </p:txBody>
      </p:sp>
      <p:sp>
        <p:nvSpPr>
          <p:cNvPr id="34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5055846-9C47-4FE8-85FA-42D2DAFDE53A}"/>
              </a:ext>
            </a:extLst>
          </p:cNvPr>
          <p:cNvGrpSpPr/>
          <p:nvPr/>
        </p:nvGrpSpPr>
        <p:grpSpPr>
          <a:xfrm>
            <a:off x="1438275" y="839807"/>
            <a:ext cx="4276725" cy="4565630"/>
            <a:chOff x="1438275" y="839807"/>
            <a:chExt cx="4276725" cy="4565630"/>
          </a:xfrm>
        </p:grpSpPr>
        <p:cxnSp>
          <p:nvCxnSpPr>
            <p:cNvPr id="13" name="Gerade Verbindung mit Pfeil 12"/>
            <p:cNvCxnSpPr/>
            <p:nvPr/>
          </p:nvCxnSpPr>
          <p:spPr>
            <a:xfrm>
              <a:off x="2857500" y="866775"/>
              <a:ext cx="2705100" cy="1790700"/>
            </a:xfrm>
            <a:prstGeom prst="straightConnector1">
              <a:avLst/>
            </a:prstGeom>
            <a:ln w="38100"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>
              <a:off x="1552573" y="1847850"/>
              <a:ext cx="3905252" cy="1066800"/>
            </a:xfrm>
            <a:prstGeom prst="straightConnector1">
              <a:avLst/>
            </a:prstGeom>
            <a:ln w="38100"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Gerade Verbindung mit Pfeil 16"/>
            <p:cNvCxnSpPr/>
            <p:nvPr/>
          </p:nvCxnSpPr>
          <p:spPr>
            <a:xfrm>
              <a:off x="2857500" y="3081338"/>
              <a:ext cx="2705100" cy="73818"/>
            </a:xfrm>
            <a:prstGeom prst="straightConnector1">
              <a:avLst/>
            </a:prstGeom>
            <a:ln w="38100"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/>
            <p:cNvCxnSpPr/>
            <p:nvPr/>
          </p:nvCxnSpPr>
          <p:spPr>
            <a:xfrm flipV="1">
              <a:off x="1438275" y="3462337"/>
              <a:ext cx="4124325" cy="614363"/>
            </a:xfrm>
            <a:prstGeom prst="straightConnector1">
              <a:avLst/>
            </a:prstGeom>
            <a:ln w="38100"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/>
            <p:nvPr/>
          </p:nvCxnSpPr>
          <p:spPr>
            <a:xfrm flipV="1">
              <a:off x="2205036" y="3614738"/>
              <a:ext cx="3509964" cy="1790699"/>
            </a:xfrm>
            <a:prstGeom prst="straightConnector1">
              <a:avLst/>
            </a:prstGeom>
            <a:ln w="38100"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feld 25"/>
                <p:cNvSpPr txBox="1"/>
                <p:nvPr/>
              </p:nvSpPr>
              <p:spPr>
                <a:xfrm>
                  <a:off x="3960018" y="1146988"/>
                  <a:ext cx="172604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=[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26" name="Textfeld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0018" y="1146988"/>
                  <a:ext cx="1726049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767" t="-2174" r="-4947" b="-369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" name="Textfeld 1"/>
            <p:cNvSpPr txBox="1"/>
            <p:nvPr/>
          </p:nvSpPr>
          <p:spPr>
            <a:xfrm>
              <a:off x="4007409" y="839807"/>
              <a:ext cx="1575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Context Vector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A752E1F-3EA5-454B-8ADA-63477BE3DDFF}"/>
              </a:ext>
            </a:extLst>
          </p:cNvPr>
          <p:cNvSpPr txBox="1"/>
          <p:nvPr/>
        </p:nvSpPr>
        <p:spPr>
          <a:xfrm>
            <a:off x="208826" y="5898119"/>
            <a:ext cx="249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Sensor &amp; Actuator Node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FBC6A7-7ED1-45E5-9D3B-BFF73C7A0867}"/>
              </a:ext>
            </a:extLst>
          </p:cNvPr>
          <p:cNvSpPr txBox="1"/>
          <p:nvPr/>
        </p:nvSpPr>
        <p:spPr>
          <a:xfrm>
            <a:off x="4681432" y="5908420"/>
            <a:ext cx="2592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Edge Node (IoT Gateway)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9971C1-9875-457E-814F-B7EBFF3929E7}"/>
              </a:ext>
            </a:extLst>
          </p:cNvPr>
          <p:cNvSpPr/>
          <p:nvPr/>
        </p:nvSpPr>
        <p:spPr>
          <a:xfrm>
            <a:off x="6748263" y="1575582"/>
            <a:ext cx="5443738" cy="319336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BAA9439-20B4-4D82-B699-EAA2BA5832AC}"/>
              </a:ext>
            </a:extLst>
          </p:cNvPr>
          <p:cNvCxnSpPr/>
          <p:nvPr/>
        </p:nvCxnSpPr>
        <p:spPr>
          <a:xfrm flipH="1">
            <a:off x="6507150" y="1575582"/>
            <a:ext cx="241113" cy="1177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5C28A95-7D49-4E73-8B00-4A67B03D367D}"/>
              </a:ext>
            </a:extLst>
          </p:cNvPr>
          <p:cNvCxnSpPr/>
          <p:nvPr/>
        </p:nvCxnSpPr>
        <p:spPr>
          <a:xfrm flipH="1" flipV="1">
            <a:off x="6507150" y="3462337"/>
            <a:ext cx="241113" cy="1306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17F6920-903B-47DF-A510-52E92EB23FBD}"/>
              </a:ext>
            </a:extLst>
          </p:cNvPr>
          <p:cNvSpPr txBox="1"/>
          <p:nvPr/>
        </p:nvSpPr>
        <p:spPr>
          <a:xfrm>
            <a:off x="9155605" y="3085166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74687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3" grpId="0"/>
      <p:bldP spid="12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Inhaltsplatzhalter 10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Step 1: </a:t>
                </a:r>
                <a:r>
                  <a:rPr lang="en-US" b="1" dirty="0">
                    <a:solidFill>
                      <a:srgbClr val="00B050"/>
                    </a:solidFill>
                  </a:rPr>
                  <a:t>Local</a:t>
                </a:r>
                <a:r>
                  <a:rPr lang="en-US" b="1" dirty="0"/>
                  <a:t> Prediction at SAN (Sensor &amp; Actuator Node)</a:t>
                </a:r>
              </a:p>
              <a:p>
                <a:endParaRPr lang="en-US" b="1" dirty="0"/>
              </a:p>
              <a:p>
                <a:pPr marL="201168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de-DE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𝒲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b="1" dirty="0"/>
              </a:p>
              <a:p>
                <a:pPr marL="201168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begChr m:val="‖"/>
                          <m:endChr m:val="‖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b="1" dirty="0"/>
              </a:p>
              <a:p>
                <a:r>
                  <a:rPr lang="en-US" b="1" dirty="0"/>
                  <a:t>Step 2: </a:t>
                </a:r>
                <a:r>
                  <a:rPr lang="en-US" b="1" dirty="0">
                    <a:solidFill>
                      <a:srgbClr val="00B050"/>
                    </a:solidFill>
                  </a:rPr>
                  <a:t>Local</a:t>
                </a:r>
                <a:r>
                  <a:rPr lang="en-US" b="1" dirty="0"/>
                  <a:t> Re-Construction at EN (Edge Node)</a:t>
                </a:r>
              </a:p>
              <a:p>
                <a:endParaRPr lang="en-US" b="1" dirty="0"/>
              </a:p>
              <a:p>
                <a:pPr marL="201168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e>
                      </m:d>
                      <m:r>
                        <a:rPr lang="de-DE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𝒲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11" name="Inhaltsplatzhalter 1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Idea: </a:t>
            </a:r>
            <a:r>
              <a:rPr lang="en-GB" dirty="0"/>
              <a:t>Predict, Decide &amp; Reconstruct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50" b="1" dirty="0"/>
              <a:t>Natascha Harth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E16B-FFB7-4A06-8AED-5FD692C0739B}" type="slidenum">
              <a:rPr lang="en-GB" b="1" smtClean="0"/>
              <a:t>9</a:t>
            </a:fld>
            <a:endParaRPr lang="en-GB" b="1" dirty="0"/>
          </a:p>
        </p:txBody>
      </p:sp>
      <p:sp>
        <p:nvSpPr>
          <p:cNvPr id="7" name="Rounded Rectangle 5"/>
          <p:cNvSpPr/>
          <p:nvPr/>
        </p:nvSpPr>
        <p:spPr>
          <a:xfrm>
            <a:off x="-63374" y="6499823"/>
            <a:ext cx="2842788" cy="285047"/>
          </a:xfrm>
          <a:prstGeom prst="roundRect">
            <a:avLst/>
          </a:prstGeom>
          <a:solidFill>
            <a:srgbClr val="728C8B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6580997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514949"/>
    </a:dk2>
    <a:lt2>
      <a:srgbClr val="E1E1DB"/>
    </a:lt2>
    <a:accent1>
      <a:srgbClr val="9DBFBE"/>
    </a:accent1>
    <a:accent2>
      <a:srgbClr val="DB8631"/>
    </a:accent2>
    <a:accent3>
      <a:srgbClr val="E3CC5A"/>
    </a:accent3>
    <a:accent4>
      <a:srgbClr val="ACADA8"/>
    </a:accent4>
    <a:accent5>
      <a:srgbClr val="927C61"/>
    </a:accent5>
    <a:accent6>
      <a:srgbClr val="B3B43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1237</Words>
  <Application>Microsoft Office PowerPoint</Application>
  <PresentationFormat>Widescreen</PresentationFormat>
  <Paragraphs>258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Wingdings</vt:lpstr>
      <vt:lpstr>Retrospect</vt:lpstr>
      <vt:lpstr>Quality-aware Aggregation &amp; Predictive Analytics at the Edge </vt:lpstr>
      <vt:lpstr>Agenda</vt:lpstr>
      <vt:lpstr>Context</vt:lpstr>
      <vt:lpstr>PowerPoint Presentation</vt:lpstr>
      <vt:lpstr>Hypotheses &amp; Actions</vt:lpstr>
      <vt:lpstr>Challenges &amp; Problem Definition </vt:lpstr>
      <vt:lpstr>Contribution</vt:lpstr>
      <vt:lpstr>PowerPoint Presentation</vt:lpstr>
      <vt:lpstr>Idea: Predict, Decide &amp; Reconstruct</vt:lpstr>
      <vt:lpstr>Instantaneous Decision Making (IDM)</vt:lpstr>
      <vt:lpstr>PowerPoint Presentation</vt:lpstr>
      <vt:lpstr>Optimal Stopping Theory (Which &amp; When)</vt:lpstr>
      <vt:lpstr>Optimal Vector Forwarding (OVF) </vt:lpstr>
      <vt:lpstr>Hybrid Optimal Vector Forwarding (HOVF)</vt:lpstr>
      <vt:lpstr>Methodologies </vt:lpstr>
      <vt:lpstr>Experiments</vt:lpstr>
      <vt:lpstr>Evaluation: Three Directions</vt:lpstr>
      <vt:lpstr>Metrics</vt:lpstr>
      <vt:lpstr>Results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Quality-aware Aggregation &amp; Predictive Analytics at the Edge </dc:title>
  <dc:creator>Natascha Harth</dc:creator>
  <cp:lastModifiedBy>Christos At Glasgow</cp:lastModifiedBy>
  <cp:revision>134</cp:revision>
  <dcterms:created xsi:type="dcterms:W3CDTF">2017-11-23T11:47:42Z</dcterms:created>
  <dcterms:modified xsi:type="dcterms:W3CDTF">2017-12-04T11:12:43Z</dcterms:modified>
</cp:coreProperties>
</file>