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3" r:id="rId1"/>
  </p:sldMasterIdLst>
  <p:notesMasterIdLst>
    <p:notesMasterId r:id="rId18"/>
  </p:notesMasterIdLst>
  <p:sldIdLst>
    <p:sldId id="256" r:id="rId2"/>
    <p:sldId id="257" r:id="rId3"/>
    <p:sldId id="259" r:id="rId4"/>
    <p:sldId id="266" r:id="rId5"/>
    <p:sldId id="260" r:id="rId6"/>
    <p:sldId id="267" r:id="rId7"/>
    <p:sldId id="261" r:id="rId8"/>
    <p:sldId id="262" r:id="rId9"/>
    <p:sldId id="263" r:id="rId10"/>
    <p:sldId id="269" r:id="rId11"/>
    <p:sldId id="268" r:id="rId12"/>
    <p:sldId id="270" r:id="rId13"/>
    <p:sldId id="264" r:id="rId14"/>
    <p:sldId id="271" r:id="rId15"/>
    <p:sldId id="265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mon Jouet" initials="SJ" lastIdx="2" clrIdx="0">
    <p:extLst>
      <p:ext uri="{19B8F6BF-5375-455C-9EA6-DF929625EA0E}">
        <p15:presenceInfo xmlns:p15="http://schemas.microsoft.com/office/powerpoint/2012/main" userId="86c89dbdfd08f7f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5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88C4D-4725-4630-BFC3-406771A2EA07}" type="datetimeFigureOut">
              <a:rPr lang="en-GB" smtClean="0"/>
              <a:t>02/07/2015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203F7-58B4-4CBF-9BD4-8AD60BE88B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33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203F7-58B4-4CBF-9BD4-8AD60BE88B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869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203F7-58B4-4CBF-9BD4-8AD60BE88B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2732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203F7-58B4-4CBF-9BD4-8AD60BE88B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277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Protocol 12 = 802.3ab</a:t>
            </a:r>
            <a:r>
              <a:rPr lang="en-GB" baseline="0" dirty="0" smtClean="0"/>
              <a:t> (1Gbit Ethernet)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203F7-58B4-4CBF-9BD4-8AD60BE88B3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366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203F7-58B4-4CBF-9BD4-8AD60BE88B3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416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EF16-A379-4703-AAB2-9CBC89A8BD83}" type="datetime1">
              <a:rPr lang="en-GB" smtClean="0"/>
              <a:t>02/07/2015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20A4-F756-4A97-BE00-225C63F7AE73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24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2B0F-1818-43B1-8F16-1F8B55F9D863}" type="datetime1">
              <a:rPr lang="en-GB" smtClean="0"/>
              <a:t>02/07/2015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20A4-F756-4A97-BE00-225C63F7A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034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4320-F0EC-4523-8036-296D8162924E}" type="datetime1">
              <a:rPr lang="en-GB" smtClean="0"/>
              <a:t>02/07/2015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20A4-F756-4A97-BE00-225C63F7A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847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BEC6-6CC3-4B96-9EC2-9ADEABE5E899}" type="datetime1">
              <a:rPr lang="en-GB" smtClean="0"/>
              <a:t>02/07/2015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20A4-F756-4A97-BE00-225C63F7A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92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F011-46AA-4DAD-935C-9CA5CDCD753E}" type="datetime1">
              <a:rPr lang="en-GB" smtClean="0"/>
              <a:t>02/07/2015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20A4-F756-4A97-BE00-225C63F7AE73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89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D289D-D3F8-4C71-B2F1-2F252F339832}" type="datetime1">
              <a:rPr lang="en-GB" smtClean="0"/>
              <a:t>02/07/2015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20A4-F756-4A97-BE00-225C63F7A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12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2FFD1-8A01-4756-9593-A0E546D77A17}" type="datetime1">
              <a:rPr lang="en-GB" smtClean="0"/>
              <a:t>02/07/2015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20A4-F756-4A97-BE00-225C63F7A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067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2A8A-9A11-4DDC-B25D-DFF536A0E4D0}" type="datetime1">
              <a:rPr lang="en-GB" smtClean="0"/>
              <a:t>02/07/2015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20A4-F756-4A97-BE00-225C63F7A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587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3DA6-DE36-40CC-A487-DF5AD9E8E523}" type="datetime1">
              <a:rPr lang="en-GB" smtClean="0"/>
              <a:t>02/07/2015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20A4-F756-4A97-BE00-225C63F7A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19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1125570-95FD-42C9-BF65-5F8BC9F41979}" type="datetime1">
              <a:rPr lang="en-GB" smtClean="0"/>
              <a:t>02/07/2015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3B20A4-F756-4A97-BE00-225C63F7A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0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23683-D82F-4CA1-8822-F03F8E49CCE1}" type="datetime1">
              <a:rPr lang="en-GB" smtClean="0"/>
              <a:t>02/07/2015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B20A4-F756-4A97-BE00-225C63F7A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37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C6EDF17-906A-49F5-9C16-00753E2E15C1}" type="datetime1">
              <a:rPr lang="en-GB" smtClean="0"/>
              <a:t>02/07/2015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3B20A4-F756-4A97-BE00-225C63F7AE73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58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Arbitrary Packet Matching in </a:t>
            </a:r>
            <a:r>
              <a:rPr lang="en-GB" sz="6600" dirty="0" err="1" smtClean="0"/>
              <a:t>Openflow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Simon Jouet, Richard </a:t>
            </a:r>
            <a:r>
              <a:rPr lang="en-GB" sz="2000" dirty="0" err="1" smtClean="0"/>
              <a:t>CzivA</a:t>
            </a:r>
            <a:r>
              <a:rPr lang="en-GB" sz="2000" dirty="0"/>
              <a:t> </a:t>
            </a:r>
            <a:r>
              <a:rPr lang="en-GB" sz="2000" dirty="0" smtClean="0"/>
              <a:t>&amp; </a:t>
            </a:r>
            <a:r>
              <a:rPr lang="en-GB" sz="2000" dirty="0" err="1" smtClean="0"/>
              <a:t>Dimitrios</a:t>
            </a:r>
            <a:r>
              <a:rPr lang="en-GB" sz="2000" dirty="0" smtClean="0"/>
              <a:t> </a:t>
            </a:r>
            <a:r>
              <a:rPr lang="en-GB" sz="2000" dirty="0" err="1" smtClean="0"/>
              <a:t>PEzaros</a:t>
            </a:r>
            <a:endParaRPr lang="en-GB" sz="2000" dirty="0"/>
          </a:p>
        </p:txBody>
      </p:sp>
      <p:pic>
        <p:nvPicPr>
          <p:cNvPr id="1026" name="Picture 2" descr="http://www.thestudentroom.co.uk/w/images/0/08/Glasgow-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93" y="146004"/>
            <a:ext cx="3351986" cy="1225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sociam.org/sites/default/files/epsrc-sponsorhip-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641" y="238278"/>
            <a:ext cx="2608263" cy="1041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56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Software Switch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006" y="2352395"/>
            <a:ext cx="4283552" cy="28077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4111" y="3653246"/>
            <a:ext cx="3540802" cy="113950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570096" y="4306633"/>
            <a:ext cx="848839" cy="131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54111" y="3617007"/>
            <a:ext cx="3540802" cy="11395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418935" y="3617007"/>
            <a:ext cx="1535176" cy="6896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18935" y="4437753"/>
            <a:ext cx="1535176" cy="3181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87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Comparing match scenarios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990" y="2667000"/>
            <a:ext cx="674370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28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Arbitrary </a:t>
            </a:r>
            <a:r>
              <a:rPr lang="en-GB" dirty="0" smtClean="0"/>
              <a:t>matching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Can match on any protocol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Do not impose particular implementation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Top-of-Rack switches ~2000 flow entries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Already small for complex controllers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Range and inequality matching can quickly overflow the tables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BPF use more memory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Need to store instruction opcode and operands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No need for ternary memory, high-speed RAM (SRAM) instead of TCAM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SRAM, cheaper, denser and less power hungry than TCAM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71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2411" y="1845734"/>
            <a:ext cx="3854349" cy="4023360"/>
          </a:xfrm>
        </p:spPr>
        <p:txBody>
          <a:bodyPr/>
          <a:lstStyle/>
          <a:p>
            <a:r>
              <a:rPr lang="en-GB" dirty="0" smtClean="0"/>
              <a:t>Comparing:</a:t>
            </a:r>
          </a:p>
          <a:p>
            <a:pPr lvl="1"/>
            <a:r>
              <a:rPr lang="en-GB" dirty="0" smtClean="0"/>
              <a:t>Linux JIT compiler</a:t>
            </a:r>
          </a:p>
          <a:p>
            <a:pPr lvl="1"/>
            <a:r>
              <a:rPr lang="en-GB" dirty="0" smtClean="0"/>
              <a:t>Linux interpreter</a:t>
            </a:r>
          </a:p>
          <a:p>
            <a:pPr lvl="1"/>
            <a:r>
              <a:rPr lang="en-GB" dirty="0" err="1" smtClean="0"/>
              <a:t>libpcap</a:t>
            </a:r>
            <a:r>
              <a:rPr lang="en-GB" dirty="0" smtClean="0"/>
              <a:t> interpreter</a:t>
            </a:r>
          </a:p>
          <a:p>
            <a:endParaRPr lang="en-GB" dirty="0"/>
          </a:p>
          <a:p>
            <a:r>
              <a:rPr lang="en-GB" dirty="0" smtClean="0"/>
              <a:t>1Gbps classification:</a:t>
            </a:r>
          </a:p>
          <a:p>
            <a:pPr lvl="1"/>
            <a:r>
              <a:rPr lang="en-GB" dirty="0" smtClean="0"/>
              <a:t>Min: 0.682</a:t>
            </a:r>
            <a:r>
              <a:rPr lang="el-GR" dirty="0" smtClean="0"/>
              <a:t>μ</a:t>
            </a:r>
            <a:r>
              <a:rPr lang="en-GB" dirty="0" smtClean="0"/>
              <a:t>s, 108 instructions</a:t>
            </a:r>
          </a:p>
          <a:p>
            <a:pPr lvl="1"/>
            <a:r>
              <a:rPr lang="en-GB" dirty="0" smtClean="0"/>
              <a:t>Max: 12.224</a:t>
            </a:r>
            <a:r>
              <a:rPr lang="el-GR" dirty="0" smtClean="0"/>
              <a:t>μ</a:t>
            </a:r>
            <a:r>
              <a:rPr lang="en-GB" dirty="0" smtClean="0"/>
              <a:t>s, 2090 instructions</a:t>
            </a:r>
          </a:p>
          <a:p>
            <a:pPr lvl="1"/>
            <a:endParaRPr lang="en-GB" dirty="0"/>
          </a:p>
          <a:p>
            <a:r>
              <a:rPr lang="en-GB" dirty="0" smtClean="0"/>
              <a:t>As a ref. can match all OF fields using 34 BPF instructions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155" y="2361324"/>
            <a:ext cx="4003256" cy="286530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04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OpenFlow won’t work if field matching is not changed</a:t>
            </a:r>
          </a:p>
          <a:p>
            <a:pPr lvl="1"/>
            <a:r>
              <a:rPr lang="en-GB" dirty="0" smtClean="0"/>
              <a:t>Wildcard or exact match, no range, no inequality</a:t>
            </a:r>
          </a:p>
          <a:p>
            <a:pPr lvl="1"/>
            <a:r>
              <a:rPr lang="en-GB" dirty="0" smtClean="0"/>
              <a:t>Very limited L1 matching,</a:t>
            </a:r>
          </a:p>
          <a:p>
            <a:pPr lvl="1"/>
            <a:r>
              <a:rPr lang="en-GB" dirty="0" smtClean="0"/>
              <a:t>Limited </a:t>
            </a:r>
            <a:r>
              <a:rPr lang="en-GB" smtClean="0"/>
              <a:t>protocol support</a:t>
            </a:r>
            <a:endParaRPr lang="en-GB" dirty="0" smtClean="0"/>
          </a:p>
          <a:p>
            <a:pPr lvl="1"/>
            <a:endParaRPr lang="en-GB" dirty="0"/>
          </a:p>
          <a:p>
            <a:r>
              <a:rPr lang="en-GB" dirty="0" smtClean="0"/>
              <a:t>We propose to use a platform and protocol independent instruction set</a:t>
            </a:r>
          </a:p>
          <a:p>
            <a:pPr lvl="1"/>
            <a:r>
              <a:rPr lang="en-GB" dirty="0" smtClean="0"/>
              <a:t>Berkeley Packet Filters (BPF) ?</a:t>
            </a:r>
          </a:p>
          <a:p>
            <a:pPr lvl="1"/>
            <a:r>
              <a:rPr lang="en-GB" dirty="0" smtClean="0"/>
              <a:t>Match at L1+</a:t>
            </a:r>
          </a:p>
          <a:p>
            <a:pPr lvl="1"/>
            <a:r>
              <a:rPr lang="en-GB" dirty="0" smtClean="0"/>
              <a:t>CFG for operation ordering and real-time constraints</a:t>
            </a:r>
          </a:p>
          <a:p>
            <a:pPr lvl="1"/>
            <a:endParaRPr lang="en-GB" dirty="0"/>
          </a:p>
          <a:p>
            <a:r>
              <a:rPr lang="en-GB" dirty="0" smtClean="0"/>
              <a:t>Implementation on </a:t>
            </a:r>
            <a:r>
              <a:rPr lang="en-GB" dirty="0" err="1" smtClean="0"/>
              <a:t>ofsoftswitch</a:t>
            </a:r>
            <a:r>
              <a:rPr lang="en-GB" dirty="0" smtClean="0"/>
              <a:t> switch and support in </a:t>
            </a:r>
            <a:r>
              <a:rPr lang="en-GB" dirty="0" err="1" smtClean="0"/>
              <a:t>Ryu</a:t>
            </a:r>
            <a:r>
              <a:rPr lang="en-GB" dirty="0" smtClean="0"/>
              <a:t> controller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59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100" dirty="0" smtClean="0"/>
              <a:t>(code is on </a:t>
            </a:r>
            <a:r>
              <a:rPr lang="en-GB" sz="1100" dirty="0" err="1" smtClean="0"/>
              <a:t>github</a:t>
            </a:r>
            <a:r>
              <a:rPr lang="en-GB" sz="1100" dirty="0" smtClean="0"/>
              <a:t>, links in the paper)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01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P4 ? (</a:t>
            </a:r>
            <a:r>
              <a:rPr lang="en-GB" dirty="0" err="1" smtClean="0"/>
              <a:t>sigcomm</a:t>
            </a:r>
            <a:r>
              <a:rPr lang="en-GB" dirty="0" smtClean="0"/>
              <a:t> 2014)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Declarative language for packet processing</a:t>
            </a:r>
          </a:p>
          <a:p>
            <a:pPr lvl="1"/>
            <a:r>
              <a:rPr lang="en-GB" dirty="0" smtClean="0"/>
              <a:t>Similar idea different approach</a:t>
            </a:r>
          </a:p>
          <a:p>
            <a:pPr lvl="1"/>
            <a:r>
              <a:rPr lang="en-GB" dirty="0" smtClean="0"/>
              <a:t>Each target platform needs a language compiler</a:t>
            </a:r>
          </a:p>
          <a:p>
            <a:pPr lvl="1"/>
            <a:r>
              <a:rPr lang="en-GB" dirty="0" smtClean="0"/>
              <a:t>No well-defined control plane protocol (thrift RPC in BM)</a:t>
            </a:r>
          </a:p>
          <a:p>
            <a:pPr lvl="1"/>
            <a:r>
              <a:rPr lang="en-GB" dirty="0" smtClean="0"/>
              <a:t>Highly focussed on match table mechanism (OpenFlow like)</a:t>
            </a:r>
          </a:p>
          <a:p>
            <a:pPr lvl="2"/>
            <a:r>
              <a:rPr lang="en-GB" dirty="0"/>
              <a:t>e</a:t>
            </a:r>
            <a:r>
              <a:rPr lang="en-GB" dirty="0" smtClean="0"/>
              <a:t>xact, ternary, </a:t>
            </a:r>
            <a:r>
              <a:rPr lang="en-GB" dirty="0" err="1" smtClean="0"/>
              <a:t>lpm</a:t>
            </a:r>
            <a:r>
              <a:rPr lang="en-GB" dirty="0" smtClean="0"/>
              <a:t>, range, valid</a:t>
            </a:r>
          </a:p>
          <a:p>
            <a:pPr lvl="2"/>
            <a:r>
              <a:rPr lang="en-GB" dirty="0" smtClean="0"/>
              <a:t>What about inequality ?</a:t>
            </a:r>
          </a:p>
          <a:p>
            <a:pPr lvl="2"/>
            <a:endParaRPr lang="en-GB" dirty="0"/>
          </a:p>
          <a:p>
            <a:r>
              <a:rPr lang="en-GB" dirty="0" smtClean="0"/>
              <a:t>Compile P4 to BPF ?</a:t>
            </a:r>
          </a:p>
          <a:p>
            <a:pPr lvl="1"/>
            <a:r>
              <a:rPr lang="en-GB" dirty="0" smtClean="0"/>
              <a:t>Abstract language to bytecode</a:t>
            </a:r>
          </a:p>
          <a:p>
            <a:pPr lvl="1"/>
            <a:endParaRPr lang="en-GB" dirty="0"/>
          </a:p>
          <a:p>
            <a:pPr marL="201168" lvl="1" indent="0">
              <a:buNone/>
            </a:pPr>
            <a:r>
              <a:rPr lang="en-GB" sz="1050" dirty="0" smtClean="0"/>
              <a:t>(we released our code before them)</a:t>
            </a:r>
            <a:endParaRPr lang="en-US" sz="1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63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OpenFlow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Provide an API to decouple control and data plane:</a:t>
            </a:r>
          </a:p>
          <a:p>
            <a:pPr lvl="1"/>
            <a:r>
              <a:rPr lang="en-GB" dirty="0" smtClean="0"/>
              <a:t>An OpenFlow controller inserts </a:t>
            </a:r>
            <a:r>
              <a:rPr lang="en-GB" b="1" dirty="0" smtClean="0"/>
              <a:t>flow table entries</a:t>
            </a:r>
            <a:r>
              <a:rPr lang="en-GB" dirty="0" smtClean="0"/>
              <a:t> through the API</a:t>
            </a:r>
          </a:p>
          <a:p>
            <a:pPr lvl="1"/>
            <a:r>
              <a:rPr lang="en-GB" dirty="0" smtClean="0"/>
              <a:t>Each packet is </a:t>
            </a:r>
            <a:r>
              <a:rPr lang="en-GB" b="1" dirty="0" smtClean="0"/>
              <a:t>matched</a:t>
            </a:r>
            <a:r>
              <a:rPr lang="en-GB" dirty="0" smtClean="0"/>
              <a:t> against every </a:t>
            </a:r>
            <a:r>
              <a:rPr lang="en-GB" b="1" dirty="0" smtClean="0"/>
              <a:t>flow entry</a:t>
            </a:r>
          </a:p>
          <a:p>
            <a:pPr lvl="1"/>
            <a:r>
              <a:rPr lang="en-GB" dirty="0" smtClean="0"/>
              <a:t>Once matched the </a:t>
            </a:r>
            <a:r>
              <a:rPr lang="en-GB" b="1" dirty="0" smtClean="0"/>
              <a:t>flow entry action</a:t>
            </a:r>
            <a:r>
              <a:rPr lang="en-GB" dirty="0" smtClean="0"/>
              <a:t> is applied and </a:t>
            </a:r>
            <a:r>
              <a:rPr lang="en-GB" dirty="0" smtClean="0"/>
              <a:t>statistics are </a:t>
            </a:r>
            <a:r>
              <a:rPr lang="en-GB" dirty="0" smtClean="0"/>
              <a:t>updated</a:t>
            </a:r>
          </a:p>
        </p:txBody>
      </p:sp>
      <p:pic>
        <p:nvPicPr>
          <p:cNvPr id="1028" name="Picture 4" descr="OpenFlow-Logo-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939" y="1011982"/>
            <a:ext cx="1814513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680520" y="3783869"/>
            <a:ext cx="1915298" cy="2628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b="1" dirty="0"/>
              <a:t>FLOW MATCHING RULE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95817" y="3783866"/>
            <a:ext cx="1717589" cy="2628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b="1" dirty="0"/>
              <a:t>ACTION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13406" y="3783866"/>
            <a:ext cx="1717589" cy="2628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350" b="1" dirty="0"/>
              <a:t>STATISTICS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38068" y="4282919"/>
            <a:ext cx="1600201" cy="10754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GB" sz="1350" dirty="0"/>
              <a:t>Input port</a:t>
            </a:r>
          </a:p>
          <a:p>
            <a:pPr marL="257175" indent="-257175">
              <a:buFont typeface="+mj-lt"/>
              <a:buAutoNum type="arabicPeriod"/>
            </a:pPr>
            <a:r>
              <a:rPr lang="en-GB" sz="1350" dirty="0"/>
              <a:t>Ethernet </a:t>
            </a:r>
            <a:r>
              <a:rPr lang="en-GB" sz="1350" dirty="0" err="1" smtClean="0"/>
              <a:t>src</a:t>
            </a:r>
            <a:r>
              <a:rPr lang="en-GB" sz="1350" dirty="0" smtClean="0"/>
              <a:t>/</a:t>
            </a:r>
            <a:r>
              <a:rPr lang="en-GB" sz="1350" dirty="0" err="1" smtClean="0"/>
              <a:t>dst</a:t>
            </a:r>
            <a:endParaRPr lang="en-GB" sz="1350" dirty="0" smtClean="0"/>
          </a:p>
          <a:p>
            <a:pPr marL="257175" indent="-257175">
              <a:buFont typeface="+mj-lt"/>
              <a:buAutoNum type="arabicPeriod"/>
            </a:pPr>
            <a:r>
              <a:rPr lang="en-GB" sz="1350" dirty="0" smtClean="0"/>
              <a:t>VLAN, MPLS</a:t>
            </a:r>
            <a:endParaRPr lang="en-GB" sz="1350" dirty="0"/>
          </a:p>
          <a:p>
            <a:pPr marL="257175" indent="-257175">
              <a:buFont typeface="+mj-lt"/>
              <a:buAutoNum type="arabicPeriod"/>
            </a:pPr>
            <a:r>
              <a:rPr lang="en-GB" sz="1350" dirty="0"/>
              <a:t>IP </a:t>
            </a:r>
            <a:r>
              <a:rPr lang="en-GB" sz="1350" dirty="0" err="1"/>
              <a:t>src</a:t>
            </a:r>
            <a:r>
              <a:rPr lang="en-GB" sz="1350" dirty="0"/>
              <a:t>/</a:t>
            </a:r>
            <a:r>
              <a:rPr lang="en-GB" sz="1350" dirty="0" err="1"/>
              <a:t>dst</a:t>
            </a:r>
            <a:endParaRPr lang="en-GB" sz="1350" dirty="0"/>
          </a:p>
          <a:p>
            <a:pPr marL="257175" indent="-257175">
              <a:buFont typeface="+mj-lt"/>
              <a:buAutoNum type="arabicPeriod"/>
            </a:pPr>
            <a:r>
              <a:rPr lang="en-GB" sz="1350" dirty="0"/>
              <a:t>TCP sport/</a:t>
            </a:r>
            <a:r>
              <a:rPr lang="en-GB" sz="1350" dirty="0" err="1"/>
              <a:t>dport</a:t>
            </a:r>
            <a:endParaRPr lang="en-GB" sz="1350" dirty="0"/>
          </a:p>
        </p:txBody>
      </p:sp>
      <p:sp>
        <p:nvSpPr>
          <p:cNvPr id="16" name="Rectangle 15"/>
          <p:cNvSpPr/>
          <p:nvPr/>
        </p:nvSpPr>
        <p:spPr>
          <a:xfrm>
            <a:off x="3628563" y="4550961"/>
            <a:ext cx="1649627" cy="8073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GB" sz="1350" dirty="0"/>
              <a:t>Forward to port</a:t>
            </a:r>
          </a:p>
          <a:p>
            <a:pPr marL="257175" indent="-257175">
              <a:buFont typeface="+mj-lt"/>
              <a:buAutoNum type="arabicPeriod"/>
            </a:pPr>
            <a:r>
              <a:rPr lang="en-GB" sz="1350" dirty="0"/>
              <a:t>Encapsulate</a:t>
            </a:r>
          </a:p>
          <a:p>
            <a:pPr marL="257175" indent="-257175">
              <a:buFont typeface="+mj-lt"/>
              <a:buAutoNum type="arabicPeriod"/>
            </a:pPr>
            <a:r>
              <a:rPr lang="en-GB" sz="1350" dirty="0"/>
              <a:t>Send to controller</a:t>
            </a:r>
          </a:p>
          <a:p>
            <a:pPr marL="257175" indent="-257175">
              <a:buFont typeface="+mj-lt"/>
              <a:buAutoNum type="arabicPeriod"/>
            </a:pPr>
            <a:r>
              <a:rPr lang="en-GB" sz="1350" dirty="0"/>
              <a:t>Set field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30795" y="4700625"/>
            <a:ext cx="1482811" cy="6577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GB" sz="1350" dirty="0"/>
              <a:t>Flow duration</a:t>
            </a:r>
          </a:p>
          <a:p>
            <a:pPr marL="257175" indent="-257175">
              <a:buFont typeface="+mj-lt"/>
              <a:buAutoNum type="arabicPeriod"/>
            </a:pPr>
            <a:r>
              <a:rPr lang="en-GB" sz="1350" dirty="0"/>
              <a:t>Packet count</a:t>
            </a:r>
          </a:p>
          <a:p>
            <a:pPr marL="257175" indent="-257175">
              <a:buFont typeface="+mj-lt"/>
              <a:buAutoNum type="arabicPeriod"/>
            </a:pPr>
            <a:r>
              <a:rPr lang="en-GB" sz="1350" dirty="0"/>
              <a:t>Byte count</a:t>
            </a:r>
          </a:p>
        </p:txBody>
      </p:sp>
      <p:cxnSp>
        <p:nvCxnSpPr>
          <p:cNvPr id="11" name="Straight Arrow Connector 10"/>
          <p:cNvCxnSpPr>
            <a:stCxn id="8" idx="2"/>
            <a:endCxn id="14" idx="0"/>
          </p:cNvCxnSpPr>
          <p:nvPr/>
        </p:nvCxnSpPr>
        <p:spPr>
          <a:xfrm>
            <a:off x="2638169" y="4046757"/>
            <a:ext cx="0" cy="236162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2" idx="2"/>
            <a:endCxn id="16" idx="0"/>
          </p:cNvCxnSpPr>
          <p:nvPr/>
        </p:nvCxnSpPr>
        <p:spPr>
          <a:xfrm flipH="1">
            <a:off x="4453377" y="4046755"/>
            <a:ext cx="1235" cy="504206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2"/>
            <a:endCxn id="17" idx="0"/>
          </p:cNvCxnSpPr>
          <p:nvPr/>
        </p:nvCxnSpPr>
        <p:spPr>
          <a:xfrm flipH="1">
            <a:off x="6172200" y="4046755"/>
            <a:ext cx="1" cy="65387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454727" y="3491345"/>
            <a:ext cx="2173836" cy="20574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00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http://flowgrammable.org/static/media/uploads/classifiers/classifier_dependency_1_2_vertic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5" y="1778637"/>
            <a:ext cx="1531505" cy="400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flowgrammable.org/static/media/uploads/classifiers/classifier_dependency_1_1_vertica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16" y="1765936"/>
            <a:ext cx="1558912" cy="407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flowgrammable.org/static/media/uploads/classifiers/classifier_dependency_1_0_vertical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6" y="1769111"/>
            <a:ext cx="1559617" cy="3291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flowgrammable.org/static/media/uploads/classifiers/classifier_dependency_1_4_vertical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701" y="1779830"/>
            <a:ext cx="1529344" cy="4408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flowgrammable.org/static/media/uploads/classifiers/classifier_dependency_1_3_vertical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15" y="1779059"/>
            <a:ext cx="1529711" cy="4320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OpenFlow – Match fields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4374" y="1845734"/>
            <a:ext cx="5702386" cy="481545"/>
          </a:xfrm>
        </p:spPr>
        <p:txBody>
          <a:bodyPr/>
          <a:lstStyle/>
          <a:p>
            <a:r>
              <a:rPr lang="en-GB" dirty="0" smtClean="0"/>
              <a:t>Each version of </a:t>
            </a:r>
            <a:r>
              <a:rPr lang="en-GB" dirty="0" err="1" smtClean="0"/>
              <a:t>OF</a:t>
            </a:r>
            <a:r>
              <a:rPr lang="en-GB" dirty="0" smtClean="0"/>
              <a:t> as added support for new fields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419863" y="5977467"/>
            <a:ext cx="29468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Source of the diagrams: Flowgrammable.org</a:t>
            </a:r>
            <a:endParaRPr lang="en-GB" sz="1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62180"/>
              </p:ext>
            </p:extLst>
          </p:nvPr>
        </p:nvGraphicFramePr>
        <p:xfrm>
          <a:off x="9358091" y="2948939"/>
          <a:ext cx="4723670" cy="2221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734"/>
                <a:gridCol w="944734"/>
                <a:gridCol w="944734"/>
                <a:gridCol w="944734"/>
                <a:gridCol w="944734"/>
              </a:tblGrid>
              <a:tr h="495985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OF Version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Release</a:t>
                      </a:r>
                      <a:r>
                        <a:rPr lang="en-GB" sz="1400" baseline="0" dirty="0" smtClean="0"/>
                        <a:t> Date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Match fields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Depth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Size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</a:tr>
              <a:tr h="28735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1.0</a:t>
                      </a:r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Dec 2009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12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264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</a:tr>
              <a:tr h="28735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1.1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Feb 2011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15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15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320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</a:tr>
              <a:tr h="28735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1.2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Dec 2011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36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9—18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603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</a:tr>
              <a:tr h="28735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1.3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Jun 2012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40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9—22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701</a:t>
                      </a:r>
                    </a:p>
                  </a:txBody>
                  <a:tcPr marL="70855" marR="70855" marT="35428" marB="35428"/>
                </a:tc>
              </a:tr>
              <a:tr h="28735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1.4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Oct 2013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41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9—23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709</a:t>
                      </a:r>
                    </a:p>
                  </a:txBody>
                  <a:tcPr marL="70855" marR="70855" marT="35428" marB="35428"/>
                </a:tc>
              </a:tr>
              <a:tr h="28735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1.5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Dec 2014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44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10—26</a:t>
                      </a:r>
                      <a:endParaRPr lang="en-GB" sz="1400" dirty="0"/>
                    </a:p>
                  </a:txBody>
                  <a:tcPr marL="70855" marR="70855" marT="35428" marB="35428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773</a:t>
                      </a:r>
                    </a:p>
                  </a:txBody>
                  <a:tcPr marL="70855" marR="70855" marT="35428" marB="35428"/>
                </a:tc>
              </a:tr>
            </a:tbl>
          </a:graphicData>
        </a:graphic>
      </p:graphicFrame>
      <p:sp>
        <p:nvSpPr>
          <p:cNvPr id="9" name="AutoShape 16"/>
          <p:cNvSpPr>
            <a:spLocks noChangeAspect="1" noChangeArrowheads="1" noTextEdit="1"/>
          </p:cNvSpPr>
          <p:nvPr/>
        </p:nvSpPr>
        <p:spPr bwMode="auto">
          <a:xfrm>
            <a:off x="3020787" y="2958915"/>
            <a:ext cx="4756152" cy="2309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3027137" y="2977965"/>
            <a:ext cx="944563" cy="496888"/>
          </a:xfrm>
          <a:prstGeom prst="rect">
            <a:avLst/>
          </a:prstGeom>
          <a:solidFill>
            <a:srgbClr val="1CAD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3971700" y="2977965"/>
            <a:ext cx="944563" cy="496888"/>
          </a:xfrm>
          <a:prstGeom prst="rect">
            <a:avLst/>
          </a:prstGeom>
          <a:solidFill>
            <a:srgbClr val="1CAD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4916263" y="2977965"/>
            <a:ext cx="946150" cy="496888"/>
          </a:xfrm>
          <a:prstGeom prst="rect">
            <a:avLst/>
          </a:prstGeom>
          <a:solidFill>
            <a:srgbClr val="1CAD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5862413" y="2977965"/>
            <a:ext cx="944563" cy="496888"/>
          </a:xfrm>
          <a:prstGeom prst="rect">
            <a:avLst/>
          </a:prstGeom>
          <a:solidFill>
            <a:srgbClr val="1CAD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6806976" y="2977965"/>
            <a:ext cx="944563" cy="496888"/>
          </a:xfrm>
          <a:prstGeom prst="rect">
            <a:avLst/>
          </a:prstGeom>
          <a:solidFill>
            <a:srgbClr val="1CADE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23"/>
          <p:cNvSpPr>
            <a:spLocks noChangeArrowheads="1"/>
          </p:cNvSpPr>
          <p:nvPr/>
        </p:nvSpPr>
        <p:spPr bwMode="auto">
          <a:xfrm>
            <a:off x="3027137" y="3474853"/>
            <a:ext cx="944563" cy="287338"/>
          </a:xfrm>
          <a:prstGeom prst="rect">
            <a:avLst/>
          </a:prstGeom>
          <a:solidFill>
            <a:srgbClr val="CCE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24"/>
          <p:cNvSpPr>
            <a:spLocks noChangeArrowheads="1"/>
          </p:cNvSpPr>
          <p:nvPr/>
        </p:nvSpPr>
        <p:spPr bwMode="auto">
          <a:xfrm>
            <a:off x="3971700" y="3474853"/>
            <a:ext cx="944563" cy="287338"/>
          </a:xfrm>
          <a:prstGeom prst="rect">
            <a:avLst/>
          </a:prstGeom>
          <a:solidFill>
            <a:srgbClr val="CCE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4916263" y="3474853"/>
            <a:ext cx="946150" cy="287338"/>
          </a:xfrm>
          <a:prstGeom prst="rect">
            <a:avLst/>
          </a:prstGeom>
          <a:solidFill>
            <a:srgbClr val="CCE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Rectangle 26"/>
          <p:cNvSpPr>
            <a:spLocks noChangeArrowheads="1"/>
          </p:cNvSpPr>
          <p:nvPr/>
        </p:nvSpPr>
        <p:spPr bwMode="auto">
          <a:xfrm>
            <a:off x="5862413" y="3474853"/>
            <a:ext cx="944563" cy="287338"/>
          </a:xfrm>
          <a:prstGeom prst="rect">
            <a:avLst/>
          </a:prstGeom>
          <a:solidFill>
            <a:srgbClr val="CCE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Rectangle 27"/>
          <p:cNvSpPr>
            <a:spLocks noChangeArrowheads="1"/>
          </p:cNvSpPr>
          <p:nvPr/>
        </p:nvSpPr>
        <p:spPr bwMode="auto">
          <a:xfrm>
            <a:off x="6806976" y="3474853"/>
            <a:ext cx="944563" cy="287338"/>
          </a:xfrm>
          <a:prstGeom prst="rect">
            <a:avLst/>
          </a:prstGeom>
          <a:solidFill>
            <a:srgbClr val="CCE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3027137" y="3762191"/>
            <a:ext cx="944563" cy="288925"/>
          </a:xfrm>
          <a:prstGeom prst="rect">
            <a:avLst/>
          </a:prstGeom>
          <a:solidFill>
            <a:srgbClr val="E7F1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3971700" y="3762191"/>
            <a:ext cx="944563" cy="288925"/>
          </a:xfrm>
          <a:prstGeom prst="rect">
            <a:avLst/>
          </a:prstGeom>
          <a:solidFill>
            <a:srgbClr val="E7F1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Rectangle 30"/>
          <p:cNvSpPr>
            <a:spLocks noChangeArrowheads="1"/>
          </p:cNvSpPr>
          <p:nvPr/>
        </p:nvSpPr>
        <p:spPr bwMode="auto">
          <a:xfrm>
            <a:off x="4916263" y="3762191"/>
            <a:ext cx="946150" cy="288925"/>
          </a:xfrm>
          <a:prstGeom prst="rect">
            <a:avLst/>
          </a:prstGeom>
          <a:solidFill>
            <a:srgbClr val="E7F1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Rectangle 31"/>
          <p:cNvSpPr>
            <a:spLocks noChangeArrowheads="1"/>
          </p:cNvSpPr>
          <p:nvPr/>
        </p:nvSpPr>
        <p:spPr bwMode="auto">
          <a:xfrm>
            <a:off x="5862413" y="3762191"/>
            <a:ext cx="944563" cy="288925"/>
          </a:xfrm>
          <a:prstGeom prst="rect">
            <a:avLst/>
          </a:prstGeom>
          <a:solidFill>
            <a:srgbClr val="E7F1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Rectangle 32"/>
          <p:cNvSpPr>
            <a:spLocks noChangeArrowheads="1"/>
          </p:cNvSpPr>
          <p:nvPr/>
        </p:nvSpPr>
        <p:spPr bwMode="auto">
          <a:xfrm>
            <a:off x="6806976" y="3762191"/>
            <a:ext cx="944563" cy="288925"/>
          </a:xfrm>
          <a:prstGeom prst="rect">
            <a:avLst/>
          </a:prstGeom>
          <a:solidFill>
            <a:srgbClr val="E7F1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3027137" y="4051116"/>
            <a:ext cx="944563" cy="287338"/>
          </a:xfrm>
          <a:prstGeom prst="rect">
            <a:avLst/>
          </a:prstGeom>
          <a:solidFill>
            <a:srgbClr val="CCE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Rectangle 34"/>
          <p:cNvSpPr>
            <a:spLocks noChangeArrowheads="1"/>
          </p:cNvSpPr>
          <p:nvPr/>
        </p:nvSpPr>
        <p:spPr bwMode="auto">
          <a:xfrm>
            <a:off x="3971700" y="4051116"/>
            <a:ext cx="944563" cy="287338"/>
          </a:xfrm>
          <a:prstGeom prst="rect">
            <a:avLst/>
          </a:prstGeom>
          <a:solidFill>
            <a:srgbClr val="CCE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Rectangle 35"/>
          <p:cNvSpPr>
            <a:spLocks noChangeArrowheads="1"/>
          </p:cNvSpPr>
          <p:nvPr/>
        </p:nvSpPr>
        <p:spPr bwMode="auto">
          <a:xfrm>
            <a:off x="4916263" y="4051116"/>
            <a:ext cx="946150" cy="287338"/>
          </a:xfrm>
          <a:prstGeom prst="rect">
            <a:avLst/>
          </a:prstGeom>
          <a:solidFill>
            <a:srgbClr val="CCE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Rectangle 36"/>
          <p:cNvSpPr>
            <a:spLocks noChangeArrowheads="1"/>
          </p:cNvSpPr>
          <p:nvPr/>
        </p:nvSpPr>
        <p:spPr bwMode="auto">
          <a:xfrm>
            <a:off x="5862413" y="4051116"/>
            <a:ext cx="944563" cy="287338"/>
          </a:xfrm>
          <a:prstGeom prst="rect">
            <a:avLst/>
          </a:prstGeom>
          <a:solidFill>
            <a:srgbClr val="CCE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Rectangle 37"/>
          <p:cNvSpPr>
            <a:spLocks noChangeArrowheads="1"/>
          </p:cNvSpPr>
          <p:nvPr/>
        </p:nvSpPr>
        <p:spPr bwMode="auto">
          <a:xfrm>
            <a:off x="6806976" y="4051116"/>
            <a:ext cx="944563" cy="287338"/>
          </a:xfrm>
          <a:prstGeom prst="rect">
            <a:avLst/>
          </a:prstGeom>
          <a:solidFill>
            <a:srgbClr val="CCE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Rectangle 38"/>
          <p:cNvSpPr>
            <a:spLocks noChangeArrowheads="1"/>
          </p:cNvSpPr>
          <p:nvPr/>
        </p:nvSpPr>
        <p:spPr bwMode="auto">
          <a:xfrm>
            <a:off x="3027137" y="4338454"/>
            <a:ext cx="944563" cy="287338"/>
          </a:xfrm>
          <a:prstGeom prst="rect">
            <a:avLst/>
          </a:prstGeom>
          <a:solidFill>
            <a:srgbClr val="E7F1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Rectangle 39"/>
          <p:cNvSpPr>
            <a:spLocks noChangeArrowheads="1"/>
          </p:cNvSpPr>
          <p:nvPr/>
        </p:nvSpPr>
        <p:spPr bwMode="auto">
          <a:xfrm>
            <a:off x="3971700" y="4338454"/>
            <a:ext cx="944563" cy="287338"/>
          </a:xfrm>
          <a:prstGeom prst="rect">
            <a:avLst/>
          </a:prstGeom>
          <a:solidFill>
            <a:srgbClr val="E7F1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Rectangle 40"/>
          <p:cNvSpPr>
            <a:spLocks noChangeArrowheads="1"/>
          </p:cNvSpPr>
          <p:nvPr/>
        </p:nvSpPr>
        <p:spPr bwMode="auto">
          <a:xfrm>
            <a:off x="4916263" y="4338454"/>
            <a:ext cx="946150" cy="287338"/>
          </a:xfrm>
          <a:prstGeom prst="rect">
            <a:avLst/>
          </a:prstGeom>
          <a:solidFill>
            <a:srgbClr val="E7F1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" name="Rectangle 41"/>
          <p:cNvSpPr>
            <a:spLocks noChangeArrowheads="1"/>
          </p:cNvSpPr>
          <p:nvPr/>
        </p:nvSpPr>
        <p:spPr bwMode="auto">
          <a:xfrm>
            <a:off x="5862413" y="4338454"/>
            <a:ext cx="944563" cy="287338"/>
          </a:xfrm>
          <a:prstGeom prst="rect">
            <a:avLst/>
          </a:prstGeom>
          <a:solidFill>
            <a:srgbClr val="E7F1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Rectangle 42"/>
          <p:cNvSpPr>
            <a:spLocks noChangeArrowheads="1"/>
          </p:cNvSpPr>
          <p:nvPr/>
        </p:nvSpPr>
        <p:spPr bwMode="auto">
          <a:xfrm>
            <a:off x="6806976" y="4338454"/>
            <a:ext cx="944563" cy="287338"/>
          </a:xfrm>
          <a:prstGeom prst="rect">
            <a:avLst/>
          </a:prstGeom>
          <a:solidFill>
            <a:srgbClr val="E7F1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" name="Rectangle 43"/>
          <p:cNvSpPr>
            <a:spLocks noChangeArrowheads="1"/>
          </p:cNvSpPr>
          <p:nvPr/>
        </p:nvSpPr>
        <p:spPr bwMode="auto">
          <a:xfrm>
            <a:off x="3027137" y="4625792"/>
            <a:ext cx="944563" cy="287338"/>
          </a:xfrm>
          <a:prstGeom prst="rect">
            <a:avLst/>
          </a:prstGeom>
          <a:solidFill>
            <a:srgbClr val="CCE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Rectangle 44"/>
          <p:cNvSpPr>
            <a:spLocks noChangeArrowheads="1"/>
          </p:cNvSpPr>
          <p:nvPr/>
        </p:nvSpPr>
        <p:spPr bwMode="auto">
          <a:xfrm>
            <a:off x="3971700" y="4625792"/>
            <a:ext cx="944563" cy="287338"/>
          </a:xfrm>
          <a:prstGeom prst="rect">
            <a:avLst/>
          </a:prstGeom>
          <a:solidFill>
            <a:srgbClr val="CCE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" name="Rectangle 45"/>
          <p:cNvSpPr>
            <a:spLocks noChangeArrowheads="1"/>
          </p:cNvSpPr>
          <p:nvPr/>
        </p:nvSpPr>
        <p:spPr bwMode="auto">
          <a:xfrm>
            <a:off x="4916263" y="4625792"/>
            <a:ext cx="946150" cy="287338"/>
          </a:xfrm>
          <a:prstGeom prst="rect">
            <a:avLst/>
          </a:prstGeom>
          <a:solidFill>
            <a:srgbClr val="CCE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Rectangle 46"/>
          <p:cNvSpPr>
            <a:spLocks noChangeArrowheads="1"/>
          </p:cNvSpPr>
          <p:nvPr/>
        </p:nvSpPr>
        <p:spPr bwMode="auto">
          <a:xfrm>
            <a:off x="5862413" y="4625792"/>
            <a:ext cx="944563" cy="287338"/>
          </a:xfrm>
          <a:prstGeom prst="rect">
            <a:avLst/>
          </a:prstGeom>
          <a:solidFill>
            <a:srgbClr val="CCE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Rectangle 47"/>
          <p:cNvSpPr>
            <a:spLocks noChangeArrowheads="1"/>
          </p:cNvSpPr>
          <p:nvPr/>
        </p:nvSpPr>
        <p:spPr bwMode="auto">
          <a:xfrm>
            <a:off x="6806976" y="4625792"/>
            <a:ext cx="944563" cy="287338"/>
          </a:xfrm>
          <a:prstGeom prst="rect">
            <a:avLst/>
          </a:prstGeom>
          <a:solidFill>
            <a:srgbClr val="CCE3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" name="Rectangle 48"/>
          <p:cNvSpPr>
            <a:spLocks noChangeArrowheads="1"/>
          </p:cNvSpPr>
          <p:nvPr/>
        </p:nvSpPr>
        <p:spPr bwMode="auto">
          <a:xfrm>
            <a:off x="3027137" y="4913130"/>
            <a:ext cx="944563" cy="287338"/>
          </a:xfrm>
          <a:prstGeom prst="rect">
            <a:avLst/>
          </a:prstGeom>
          <a:solidFill>
            <a:srgbClr val="E7F1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" name="Rectangle 49"/>
          <p:cNvSpPr>
            <a:spLocks noChangeArrowheads="1"/>
          </p:cNvSpPr>
          <p:nvPr/>
        </p:nvSpPr>
        <p:spPr bwMode="auto">
          <a:xfrm>
            <a:off x="3971700" y="4913130"/>
            <a:ext cx="944563" cy="287338"/>
          </a:xfrm>
          <a:prstGeom prst="rect">
            <a:avLst/>
          </a:prstGeom>
          <a:solidFill>
            <a:srgbClr val="E7F1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Rectangle 50"/>
          <p:cNvSpPr>
            <a:spLocks noChangeArrowheads="1"/>
          </p:cNvSpPr>
          <p:nvPr/>
        </p:nvSpPr>
        <p:spPr bwMode="auto">
          <a:xfrm>
            <a:off x="4916263" y="4913130"/>
            <a:ext cx="946150" cy="287338"/>
          </a:xfrm>
          <a:prstGeom prst="rect">
            <a:avLst/>
          </a:prstGeom>
          <a:solidFill>
            <a:srgbClr val="E7F1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Rectangle 51"/>
          <p:cNvSpPr>
            <a:spLocks noChangeArrowheads="1"/>
          </p:cNvSpPr>
          <p:nvPr/>
        </p:nvSpPr>
        <p:spPr bwMode="auto">
          <a:xfrm>
            <a:off x="5862413" y="4913130"/>
            <a:ext cx="944563" cy="287338"/>
          </a:xfrm>
          <a:prstGeom prst="rect">
            <a:avLst/>
          </a:prstGeom>
          <a:solidFill>
            <a:srgbClr val="E7F1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Rectangle 52"/>
          <p:cNvSpPr>
            <a:spLocks noChangeArrowheads="1"/>
          </p:cNvSpPr>
          <p:nvPr/>
        </p:nvSpPr>
        <p:spPr bwMode="auto">
          <a:xfrm>
            <a:off x="6806976" y="4913130"/>
            <a:ext cx="944563" cy="287338"/>
          </a:xfrm>
          <a:prstGeom prst="rect">
            <a:avLst/>
          </a:prstGeom>
          <a:solidFill>
            <a:srgbClr val="E7F1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5" name="Line 53"/>
          <p:cNvSpPr>
            <a:spLocks noChangeShapeType="1"/>
          </p:cNvSpPr>
          <p:nvPr/>
        </p:nvSpPr>
        <p:spPr bwMode="auto">
          <a:xfrm>
            <a:off x="3971700" y="2971615"/>
            <a:ext cx="0" cy="2235202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Line 54"/>
          <p:cNvSpPr>
            <a:spLocks noChangeShapeType="1"/>
          </p:cNvSpPr>
          <p:nvPr/>
        </p:nvSpPr>
        <p:spPr bwMode="auto">
          <a:xfrm>
            <a:off x="4916263" y="2971615"/>
            <a:ext cx="0" cy="2235202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" name="Line 55"/>
          <p:cNvSpPr>
            <a:spLocks noChangeShapeType="1"/>
          </p:cNvSpPr>
          <p:nvPr/>
        </p:nvSpPr>
        <p:spPr bwMode="auto">
          <a:xfrm>
            <a:off x="5862413" y="2971615"/>
            <a:ext cx="0" cy="2235202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Line 56"/>
          <p:cNvSpPr>
            <a:spLocks noChangeShapeType="1"/>
          </p:cNvSpPr>
          <p:nvPr/>
        </p:nvSpPr>
        <p:spPr bwMode="auto">
          <a:xfrm>
            <a:off x="6806976" y="2971615"/>
            <a:ext cx="0" cy="2235202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Line 57"/>
          <p:cNvSpPr>
            <a:spLocks noChangeShapeType="1"/>
          </p:cNvSpPr>
          <p:nvPr/>
        </p:nvSpPr>
        <p:spPr bwMode="auto">
          <a:xfrm>
            <a:off x="3020787" y="3474853"/>
            <a:ext cx="4737102" cy="0"/>
          </a:xfrm>
          <a:prstGeom prst="line">
            <a:avLst/>
          </a:prstGeom>
          <a:noFill/>
          <a:ln w="381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58"/>
          <p:cNvSpPr>
            <a:spLocks noChangeShapeType="1"/>
          </p:cNvSpPr>
          <p:nvPr/>
        </p:nvSpPr>
        <p:spPr bwMode="auto">
          <a:xfrm>
            <a:off x="3020787" y="3762191"/>
            <a:ext cx="4737102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" name="Line 59"/>
          <p:cNvSpPr>
            <a:spLocks noChangeShapeType="1"/>
          </p:cNvSpPr>
          <p:nvPr/>
        </p:nvSpPr>
        <p:spPr bwMode="auto">
          <a:xfrm>
            <a:off x="3020787" y="4051116"/>
            <a:ext cx="4737102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" name="Line 60"/>
          <p:cNvSpPr>
            <a:spLocks noChangeShapeType="1"/>
          </p:cNvSpPr>
          <p:nvPr/>
        </p:nvSpPr>
        <p:spPr bwMode="auto">
          <a:xfrm>
            <a:off x="3020787" y="4338454"/>
            <a:ext cx="4737102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" name="Line 61"/>
          <p:cNvSpPr>
            <a:spLocks noChangeShapeType="1"/>
          </p:cNvSpPr>
          <p:nvPr/>
        </p:nvSpPr>
        <p:spPr bwMode="auto">
          <a:xfrm>
            <a:off x="3020787" y="4625792"/>
            <a:ext cx="4737102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" name="Line 62"/>
          <p:cNvSpPr>
            <a:spLocks noChangeShapeType="1"/>
          </p:cNvSpPr>
          <p:nvPr/>
        </p:nvSpPr>
        <p:spPr bwMode="auto">
          <a:xfrm>
            <a:off x="3020787" y="4913130"/>
            <a:ext cx="4737102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" name="Line 63"/>
          <p:cNvSpPr>
            <a:spLocks noChangeShapeType="1"/>
          </p:cNvSpPr>
          <p:nvPr/>
        </p:nvSpPr>
        <p:spPr bwMode="auto">
          <a:xfrm>
            <a:off x="3027137" y="2971615"/>
            <a:ext cx="0" cy="2235202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6" name="Line 64"/>
          <p:cNvSpPr>
            <a:spLocks noChangeShapeType="1"/>
          </p:cNvSpPr>
          <p:nvPr/>
        </p:nvSpPr>
        <p:spPr bwMode="auto">
          <a:xfrm>
            <a:off x="7751539" y="2971615"/>
            <a:ext cx="0" cy="2235202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" name="Line 65"/>
          <p:cNvSpPr>
            <a:spLocks noChangeShapeType="1"/>
          </p:cNvSpPr>
          <p:nvPr/>
        </p:nvSpPr>
        <p:spPr bwMode="auto">
          <a:xfrm>
            <a:off x="4029165" y="2977965"/>
            <a:ext cx="372872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" name="Line 66"/>
          <p:cNvSpPr>
            <a:spLocks noChangeShapeType="1"/>
          </p:cNvSpPr>
          <p:nvPr/>
        </p:nvSpPr>
        <p:spPr bwMode="auto">
          <a:xfrm>
            <a:off x="3020787" y="5200467"/>
            <a:ext cx="4737102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" name="Rectangle 67"/>
          <p:cNvSpPr>
            <a:spLocks noChangeArrowheads="1"/>
          </p:cNvSpPr>
          <p:nvPr/>
        </p:nvSpPr>
        <p:spPr bwMode="auto">
          <a:xfrm>
            <a:off x="3098575" y="3009715"/>
            <a:ext cx="96361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OF Version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68"/>
          <p:cNvSpPr>
            <a:spLocks noChangeArrowheads="1"/>
          </p:cNvSpPr>
          <p:nvPr/>
        </p:nvSpPr>
        <p:spPr bwMode="auto">
          <a:xfrm>
            <a:off x="4043137" y="3009715"/>
            <a:ext cx="7127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Release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69"/>
          <p:cNvSpPr>
            <a:spLocks noChangeArrowheads="1"/>
          </p:cNvSpPr>
          <p:nvPr/>
        </p:nvSpPr>
        <p:spPr bwMode="auto">
          <a:xfrm>
            <a:off x="4043137" y="3225615"/>
            <a:ext cx="44926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Date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70"/>
          <p:cNvSpPr>
            <a:spLocks noChangeArrowheads="1"/>
          </p:cNvSpPr>
          <p:nvPr/>
        </p:nvSpPr>
        <p:spPr bwMode="auto">
          <a:xfrm>
            <a:off x="4989288" y="3009715"/>
            <a:ext cx="65246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Match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71"/>
          <p:cNvSpPr>
            <a:spLocks noChangeArrowheads="1"/>
          </p:cNvSpPr>
          <p:nvPr/>
        </p:nvSpPr>
        <p:spPr bwMode="auto">
          <a:xfrm>
            <a:off x="4989288" y="3225615"/>
            <a:ext cx="49847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fields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48" name="Rectangle 72"/>
          <p:cNvSpPr>
            <a:spLocks noChangeArrowheads="1"/>
          </p:cNvSpPr>
          <p:nvPr/>
        </p:nvSpPr>
        <p:spPr bwMode="auto">
          <a:xfrm>
            <a:off x="5933851" y="3009715"/>
            <a:ext cx="58737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Depth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49" name="Rectangle 73"/>
          <p:cNvSpPr>
            <a:spLocks noChangeArrowheads="1"/>
          </p:cNvSpPr>
          <p:nvPr/>
        </p:nvSpPr>
        <p:spPr bwMode="auto">
          <a:xfrm>
            <a:off x="6878414" y="3009715"/>
            <a:ext cx="40957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Size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1" name="Rectangle 74"/>
          <p:cNvSpPr>
            <a:spLocks noChangeArrowheads="1"/>
          </p:cNvSpPr>
          <p:nvPr/>
        </p:nvSpPr>
        <p:spPr bwMode="auto">
          <a:xfrm>
            <a:off x="3098575" y="3509778"/>
            <a:ext cx="3190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3" name="Rectangle 75"/>
          <p:cNvSpPr>
            <a:spLocks noChangeArrowheads="1"/>
          </p:cNvSpPr>
          <p:nvPr/>
        </p:nvSpPr>
        <p:spPr bwMode="auto">
          <a:xfrm>
            <a:off x="4043137" y="3509778"/>
            <a:ext cx="7699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Dec 2009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5" name="Rectangle 76"/>
          <p:cNvSpPr>
            <a:spLocks noChangeArrowheads="1"/>
          </p:cNvSpPr>
          <p:nvPr/>
        </p:nvSpPr>
        <p:spPr bwMode="auto">
          <a:xfrm>
            <a:off x="4989288" y="3509778"/>
            <a:ext cx="2730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7" name="Rectangle 77"/>
          <p:cNvSpPr>
            <a:spLocks noChangeArrowheads="1"/>
          </p:cNvSpPr>
          <p:nvPr/>
        </p:nvSpPr>
        <p:spPr bwMode="auto">
          <a:xfrm>
            <a:off x="5933851" y="3509778"/>
            <a:ext cx="2746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9" name="Rectangle 78"/>
          <p:cNvSpPr>
            <a:spLocks noChangeArrowheads="1"/>
          </p:cNvSpPr>
          <p:nvPr/>
        </p:nvSpPr>
        <p:spPr bwMode="auto">
          <a:xfrm>
            <a:off x="6878414" y="3509778"/>
            <a:ext cx="3651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264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1" name="Rectangle 79"/>
          <p:cNvSpPr>
            <a:spLocks noChangeArrowheads="1"/>
          </p:cNvSpPr>
          <p:nvPr/>
        </p:nvSpPr>
        <p:spPr bwMode="auto">
          <a:xfrm>
            <a:off x="3098575" y="3795528"/>
            <a:ext cx="3190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3" name="Rectangle 80"/>
          <p:cNvSpPr>
            <a:spLocks noChangeArrowheads="1"/>
          </p:cNvSpPr>
          <p:nvPr/>
        </p:nvSpPr>
        <p:spPr bwMode="auto">
          <a:xfrm>
            <a:off x="4043137" y="3795528"/>
            <a:ext cx="7588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Feb 2011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4" name="Rectangle 81"/>
          <p:cNvSpPr>
            <a:spLocks noChangeArrowheads="1"/>
          </p:cNvSpPr>
          <p:nvPr/>
        </p:nvSpPr>
        <p:spPr bwMode="auto">
          <a:xfrm>
            <a:off x="4989288" y="3795528"/>
            <a:ext cx="2730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5" name="Rectangle 82"/>
          <p:cNvSpPr>
            <a:spLocks noChangeArrowheads="1"/>
          </p:cNvSpPr>
          <p:nvPr/>
        </p:nvSpPr>
        <p:spPr bwMode="auto">
          <a:xfrm>
            <a:off x="5933851" y="3795528"/>
            <a:ext cx="2746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6" name="Rectangle 83"/>
          <p:cNvSpPr>
            <a:spLocks noChangeArrowheads="1"/>
          </p:cNvSpPr>
          <p:nvPr/>
        </p:nvSpPr>
        <p:spPr bwMode="auto">
          <a:xfrm>
            <a:off x="6878414" y="3795528"/>
            <a:ext cx="3651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320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7" name="Rectangle 84"/>
          <p:cNvSpPr>
            <a:spLocks noChangeArrowheads="1"/>
          </p:cNvSpPr>
          <p:nvPr/>
        </p:nvSpPr>
        <p:spPr bwMode="auto">
          <a:xfrm>
            <a:off x="3098575" y="4082866"/>
            <a:ext cx="3190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8" name="Rectangle 85"/>
          <p:cNvSpPr>
            <a:spLocks noChangeArrowheads="1"/>
          </p:cNvSpPr>
          <p:nvPr/>
        </p:nvSpPr>
        <p:spPr bwMode="auto">
          <a:xfrm>
            <a:off x="4043137" y="4082866"/>
            <a:ext cx="7699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Dec 2011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9" name="Rectangle 86"/>
          <p:cNvSpPr>
            <a:spLocks noChangeArrowheads="1"/>
          </p:cNvSpPr>
          <p:nvPr/>
        </p:nvSpPr>
        <p:spPr bwMode="auto">
          <a:xfrm>
            <a:off x="4989288" y="4082866"/>
            <a:ext cx="2730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0" name="Rectangle 87"/>
          <p:cNvSpPr>
            <a:spLocks noChangeArrowheads="1"/>
          </p:cNvSpPr>
          <p:nvPr/>
        </p:nvSpPr>
        <p:spPr bwMode="auto">
          <a:xfrm>
            <a:off x="5933851" y="4082866"/>
            <a:ext cx="18256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1" name="Rectangle 88"/>
          <p:cNvSpPr>
            <a:spLocks noChangeArrowheads="1"/>
          </p:cNvSpPr>
          <p:nvPr/>
        </p:nvSpPr>
        <p:spPr bwMode="auto">
          <a:xfrm>
            <a:off x="6022751" y="4082866"/>
            <a:ext cx="2555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—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2" name="Rectangle 89"/>
          <p:cNvSpPr>
            <a:spLocks noChangeArrowheads="1"/>
          </p:cNvSpPr>
          <p:nvPr/>
        </p:nvSpPr>
        <p:spPr bwMode="auto">
          <a:xfrm>
            <a:off x="6184676" y="4082866"/>
            <a:ext cx="2746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18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3" name="Rectangle 90"/>
          <p:cNvSpPr>
            <a:spLocks noChangeArrowheads="1"/>
          </p:cNvSpPr>
          <p:nvPr/>
        </p:nvSpPr>
        <p:spPr bwMode="auto">
          <a:xfrm>
            <a:off x="6878414" y="4082866"/>
            <a:ext cx="3651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603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4" name="Rectangle 91"/>
          <p:cNvSpPr>
            <a:spLocks noChangeArrowheads="1"/>
          </p:cNvSpPr>
          <p:nvPr/>
        </p:nvSpPr>
        <p:spPr bwMode="auto">
          <a:xfrm>
            <a:off x="3098575" y="4370204"/>
            <a:ext cx="3190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5" name="Rectangle 92"/>
          <p:cNvSpPr>
            <a:spLocks noChangeArrowheads="1"/>
          </p:cNvSpPr>
          <p:nvPr/>
        </p:nvSpPr>
        <p:spPr bwMode="auto">
          <a:xfrm>
            <a:off x="4043137" y="4370204"/>
            <a:ext cx="73977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Jun 2012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6" name="Rectangle 93"/>
          <p:cNvSpPr>
            <a:spLocks noChangeArrowheads="1"/>
          </p:cNvSpPr>
          <p:nvPr/>
        </p:nvSpPr>
        <p:spPr bwMode="auto">
          <a:xfrm>
            <a:off x="4989288" y="4370204"/>
            <a:ext cx="2730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7" name="Rectangle 94"/>
          <p:cNvSpPr>
            <a:spLocks noChangeArrowheads="1"/>
          </p:cNvSpPr>
          <p:nvPr/>
        </p:nvSpPr>
        <p:spPr bwMode="auto">
          <a:xfrm>
            <a:off x="5933851" y="4370204"/>
            <a:ext cx="18256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8" name="Rectangle 95"/>
          <p:cNvSpPr>
            <a:spLocks noChangeArrowheads="1"/>
          </p:cNvSpPr>
          <p:nvPr/>
        </p:nvSpPr>
        <p:spPr bwMode="auto">
          <a:xfrm>
            <a:off x="6022751" y="4370204"/>
            <a:ext cx="2555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—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9" name="Rectangle 96"/>
          <p:cNvSpPr>
            <a:spLocks noChangeArrowheads="1"/>
          </p:cNvSpPr>
          <p:nvPr/>
        </p:nvSpPr>
        <p:spPr bwMode="auto">
          <a:xfrm>
            <a:off x="6184676" y="4370204"/>
            <a:ext cx="27463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0" name="Rectangle 97"/>
          <p:cNvSpPr>
            <a:spLocks noChangeArrowheads="1"/>
          </p:cNvSpPr>
          <p:nvPr/>
        </p:nvSpPr>
        <p:spPr bwMode="auto">
          <a:xfrm>
            <a:off x="6878414" y="4370204"/>
            <a:ext cx="3651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1" name="Rectangle 98"/>
          <p:cNvSpPr>
            <a:spLocks noChangeArrowheads="1"/>
          </p:cNvSpPr>
          <p:nvPr/>
        </p:nvSpPr>
        <p:spPr bwMode="auto">
          <a:xfrm>
            <a:off x="3098575" y="4657542"/>
            <a:ext cx="3397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1.4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2" name="Rectangle 99"/>
          <p:cNvSpPr>
            <a:spLocks noChangeArrowheads="1"/>
          </p:cNvSpPr>
          <p:nvPr/>
        </p:nvSpPr>
        <p:spPr bwMode="auto">
          <a:xfrm>
            <a:off x="4043137" y="4657542"/>
            <a:ext cx="79851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Oct 2013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3" name="Rectangle 100"/>
          <p:cNvSpPr>
            <a:spLocks noChangeArrowheads="1"/>
          </p:cNvSpPr>
          <p:nvPr/>
        </p:nvSpPr>
        <p:spPr bwMode="auto">
          <a:xfrm>
            <a:off x="4989288" y="4657542"/>
            <a:ext cx="2921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4" name="Rectangle 101"/>
          <p:cNvSpPr>
            <a:spLocks noChangeArrowheads="1"/>
          </p:cNvSpPr>
          <p:nvPr/>
        </p:nvSpPr>
        <p:spPr bwMode="auto">
          <a:xfrm>
            <a:off x="5933851" y="4657542"/>
            <a:ext cx="1968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5" name="Rectangle 102"/>
          <p:cNvSpPr>
            <a:spLocks noChangeArrowheads="1"/>
          </p:cNvSpPr>
          <p:nvPr/>
        </p:nvSpPr>
        <p:spPr bwMode="auto">
          <a:xfrm>
            <a:off x="6022751" y="4657542"/>
            <a:ext cx="2730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—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6" name="Rectangle 103"/>
          <p:cNvSpPr>
            <a:spLocks noChangeArrowheads="1"/>
          </p:cNvSpPr>
          <p:nvPr/>
        </p:nvSpPr>
        <p:spPr bwMode="auto">
          <a:xfrm>
            <a:off x="6184676" y="4657542"/>
            <a:ext cx="2936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7" name="Rectangle 104"/>
          <p:cNvSpPr>
            <a:spLocks noChangeArrowheads="1"/>
          </p:cNvSpPr>
          <p:nvPr/>
        </p:nvSpPr>
        <p:spPr bwMode="auto">
          <a:xfrm>
            <a:off x="6878414" y="4657542"/>
            <a:ext cx="3905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709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8" name="Rectangle 105"/>
          <p:cNvSpPr>
            <a:spLocks noChangeArrowheads="1"/>
          </p:cNvSpPr>
          <p:nvPr/>
        </p:nvSpPr>
        <p:spPr bwMode="auto">
          <a:xfrm>
            <a:off x="3098575" y="4944880"/>
            <a:ext cx="3397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9" name="Rectangle 106"/>
          <p:cNvSpPr>
            <a:spLocks noChangeArrowheads="1"/>
          </p:cNvSpPr>
          <p:nvPr/>
        </p:nvSpPr>
        <p:spPr bwMode="auto">
          <a:xfrm>
            <a:off x="4043137" y="4944880"/>
            <a:ext cx="82391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Dec 2014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90" name="Rectangle 107"/>
          <p:cNvSpPr>
            <a:spLocks noChangeArrowheads="1"/>
          </p:cNvSpPr>
          <p:nvPr/>
        </p:nvSpPr>
        <p:spPr bwMode="auto">
          <a:xfrm>
            <a:off x="4989288" y="4944880"/>
            <a:ext cx="2921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44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91" name="Rectangle 108"/>
          <p:cNvSpPr>
            <a:spLocks noChangeArrowheads="1"/>
          </p:cNvSpPr>
          <p:nvPr/>
        </p:nvSpPr>
        <p:spPr bwMode="auto">
          <a:xfrm>
            <a:off x="5933851" y="4944880"/>
            <a:ext cx="2921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92" name="Rectangle 109"/>
          <p:cNvSpPr>
            <a:spLocks noChangeArrowheads="1"/>
          </p:cNvSpPr>
          <p:nvPr/>
        </p:nvSpPr>
        <p:spPr bwMode="auto">
          <a:xfrm>
            <a:off x="6113238" y="4944880"/>
            <a:ext cx="27305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—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93" name="Rectangle 110"/>
          <p:cNvSpPr>
            <a:spLocks noChangeArrowheads="1"/>
          </p:cNvSpPr>
          <p:nvPr/>
        </p:nvSpPr>
        <p:spPr bwMode="auto">
          <a:xfrm>
            <a:off x="6275163" y="4944880"/>
            <a:ext cx="2921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94" name="Rectangle 111"/>
          <p:cNvSpPr>
            <a:spLocks noChangeArrowheads="1"/>
          </p:cNvSpPr>
          <p:nvPr/>
        </p:nvSpPr>
        <p:spPr bwMode="auto">
          <a:xfrm>
            <a:off x="6878414" y="4944880"/>
            <a:ext cx="3905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773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8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2061" grpId="0"/>
      <p:bldP spid="2063" grpId="0"/>
      <p:bldP spid="2064" grpId="0"/>
      <p:bldP spid="2065" grpId="0"/>
      <p:bldP spid="2066" grpId="0"/>
      <p:bldP spid="2067" grpId="0"/>
      <p:bldP spid="2068" grpId="0"/>
      <p:bldP spid="2069" grpId="0"/>
      <p:bldP spid="2070" grpId="0"/>
      <p:bldP spid="2071" grpId="0"/>
      <p:bldP spid="2072" grpId="0"/>
      <p:bldP spid="2073" grpId="0"/>
      <p:bldP spid="2074" grpId="0"/>
      <p:bldP spid="2075" grpId="0"/>
      <p:bldP spid="2076" grpId="0"/>
      <p:bldP spid="2077" grpId="0"/>
      <p:bldP spid="2078" grpId="0"/>
      <p:bldP spid="2079" grpId="0"/>
      <p:bldP spid="2080" grpId="0"/>
      <p:bldP spid="2081" grpId="0"/>
      <p:bldP spid="2082" grpId="0"/>
      <p:bldP spid="2083" grpId="0"/>
      <p:bldP spid="2084" grpId="0"/>
      <p:bldP spid="2085" grpId="0"/>
      <p:bldP spid="2086" grpId="0"/>
      <p:bldP spid="2087" grpId="0"/>
      <p:bldP spid="2088" grpId="0"/>
      <p:bldP spid="2089" grpId="0"/>
      <p:bldP spid="2090" grpId="0"/>
      <p:bldP spid="2091" grpId="0"/>
      <p:bldP spid="2092" grpId="0"/>
      <p:bldP spid="2093" grpId="0"/>
      <p:bldP spid="20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OpenFlow - Limited 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Releasing new specifications for every new protocol is not scalable</a:t>
            </a:r>
            <a:endParaRPr lang="en-GB" dirty="0"/>
          </a:p>
          <a:p>
            <a:pPr lvl="1"/>
            <a:r>
              <a:rPr lang="en-GB" dirty="0" smtClean="0"/>
              <a:t>What about : GRE</a:t>
            </a:r>
            <a:r>
              <a:rPr lang="en-GB" dirty="0"/>
              <a:t>, VXLAN, STT, OTV </a:t>
            </a:r>
            <a:r>
              <a:rPr lang="en-GB" dirty="0" smtClean="0"/>
              <a:t>…</a:t>
            </a:r>
          </a:p>
          <a:p>
            <a:pPr lvl="1"/>
            <a:r>
              <a:rPr lang="en-GB" dirty="0" smtClean="0"/>
              <a:t>Vendor specific protocols</a:t>
            </a:r>
          </a:p>
          <a:p>
            <a:pPr lvl="1"/>
            <a:r>
              <a:rPr lang="en-GB" dirty="0" smtClean="0"/>
              <a:t>Research protocols ? (“</a:t>
            </a:r>
            <a:r>
              <a:rPr lang="en-US" dirty="0"/>
              <a:t>Enabling Innovation in Campus Networks</a:t>
            </a:r>
            <a:r>
              <a:rPr lang="en-GB" dirty="0" smtClean="0"/>
              <a:t>”)</a:t>
            </a:r>
          </a:p>
          <a:p>
            <a:r>
              <a:rPr lang="en-GB" dirty="0" smtClean="0"/>
              <a:t>Unable </a:t>
            </a:r>
            <a:r>
              <a:rPr lang="en-GB" dirty="0"/>
              <a:t>to do inequality or range </a:t>
            </a:r>
            <a:r>
              <a:rPr lang="en-GB" dirty="0" smtClean="0"/>
              <a:t>matching</a:t>
            </a:r>
          </a:p>
          <a:p>
            <a:pPr lvl="1"/>
            <a:r>
              <a:rPr lang="en-GB" dirty="0" smtClean="0"/>
              <a:t>Linux system ports, </a:t>
            </a:r>
            <a:r>
              <a:rPr lang="en-GB" dirty="0" smtClean="0"/>
              <a:t>2048 </a:t>
            </a:r>
            <a:r>
              <a:rPr lang="en-GB" dirty="0" smtClean="0"/>
              <a:t>flow entries</a:t>
            </a:r>
          </a:p>
          <a:p>
            <a:pPr lvl="1"/>
            <a:r>
              <a:rPr lang="en-GB" dirty="0" smtClean="0"/>
              <a:t>Not from physical port, need N-1 flow entries</a:t>
            </a:r>
          </a:p>
          <a:p>
            <a:pPr lvl="1"/>
            <a:r>
              <a:rPr lang="en-GB" dirty="0" smtClean="0"/>
              <a:t>IPs range 10.0.0.1 and 10.0.0.100, 100 flow entries</a:t>
            </a:r>
          </a:p>
          <a:p>
            <a:pPr lvl="1"/>
            <a:r>
              <a:rPr lang="en-GB" dirty="0" smtClean="0"/>
              <a:t>What about Time-To-Live (TTL) ?</a:t>
            </a:r>
          </a:p>
          <a:p>
            <a:pPr lvl="2"/>
            <a:r>
              <a:rPr lang="en-GB" dirty="0" smtClean="0"/>
              <a:t>Forward everything to the controller</a:t>
            </a:r>
          </a:p>
          <a:p>
            <a:pPr lvl="2"/>
            <a:r>
              <a:rPr lang="en-GB" dirty="0" smtClean="0"/>
              <a:t>Custom OpenFlow match field</a:t>
            </a:r>
          </a:p>
          <a:p>
            <a:pPr lvl="1"/>
            <a:endParaRPr lang="en-GB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57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Protocol Independent Instruction Set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not try to support every existing protocol header fields:</a:t>
            </a:r>
          </a:p>
          <a:p>
            <a:pPr lvl="1"/>
            <a:r>
              <a:rPr lang="en-GB" dirty="0" smtClean="0"/>
              <a:t>Provide an instruction set suitable to match arbitrary protocols and fields</a:t>
            </a:r>
          </a:p>
          <a:p>
            <a:pPr lvl="1"/>
            <a:r>
              <a:rPr lang="en-GB" dirty="0" smtClean="0"/>
              <a:t>Execution of the instruction set is an implementation detail</a:t>
            </a:r>
          </a:p>
          <a:p>
            <a:pPr lvl="2"/>
            <a:r>
              <a:rPr lang="en-GB" dirty="0" smtClean="0"/>
              <a:t>Interpreter, Just-in-time compiler, FPGAs, ASICS, NPU, Intel </a:t>
            </a:r>
            <a:r>
              <a:rPr lang="en-GB" dirty="0" err="1" smtClean="0"/>
              <a:t>FlexPipe</a:t>
            </a:r>
            <a:r>
              <a:rPr lang="en-GB" dirty="0" smtClean="0"/>
              <a:t> …</a:t>
            </a:r>
          </a:p>
          <a:p>
            <a:pPr lvl="2"/>
            <a:endParaRPr lang="en-GB" dirty="0"/>
          </a:p>
          <a:p>
            <a:r>
              <a:rPr lang="en-GB" dirty="0" smtClean="0"/>
              <a:t>1992 Berkeley Packet Filter (BPF)</a:t>
            </a:r>
            <a:r>
              <a:rPr lang="en-GB" dirty="0"/>
              <a:t> </a:t>
            </a:r>
            <a:r>
              <a:rPr lang="en-GB" dirty="0" smtClean="0"/>
              <a:t>— </a:t>
            </a:r>
            <a:r>
              <a:rPr lang="en-GB" dirty="0" err="1" smtClean="0"/>
              <a:t>McCane</a:t>
            </a:r>
            <a:r>
              <a:rPr lang="en-GB" dirty="0" smtClean="0"/>
              <a:t> and Jacobson:</a:t>
            </a:r>
          </a:p>
          <a:p>
            <a:pPr lvl="1"/>
            <a:r>
              <a:rPr lang="en-GB" dirty="0" smtClean="0"/>
              <a:t>Designed for packet matching</a:t>
            </a:r>
          </a:p>
          <a:p>
            <a:pPr lvl="1"/>
            <a:r>
              <a:rPr lang="en-GB" dirty="0" smtClean="0"/>
              <a:t>Platform independent bytecode</a:t>
            </a:r>
          </a:p>
          <a:p>
            <a:pPr lvl="1"/>
            <a:r>
              <a:rPr lang="en-GB" dirty="0" smtClean="0"/>
              <a:t>Widely used by the Linux kernel</a:t>
            </a:r>
          </a:p>
          <a:p>
            <a:pPr lvl="1"/>
            <a:r>
              <a:rPr lang="en-GB" dirty="0" smtClean="0"/>
              <a:t>Used by  </a:t>
            </a:r>
            <a:r>
              <a:rPr lang="en-GB" dirty="0" err="1" smtClean="0"/>
              <a:t>TCPdump</a:t>
            </a:r>
            <a:r>
              <a:rPr lang="en-GB" dirty="0" smtClean="0"/>
              <a:t>, Wireshark, </a:t>
            </a:r>
            <a:r>
              <a:rPr lang="en-GB" dirty="0" err="1" smtClean="0"/>
              <a:t>libpcap</a:t>
            </a:r>
            <a:r>
              <a:rPr lang="en-GB" dirty="0" smtClean="0"/>
              <a:t>, </a:t>
            </a:r>
            <a:r>
              <a:rPr lang="en-GB" dirty="0" err="1" smtClean="0"/>
              <a:t>winpcap</a:t>
            </a:r>
            <a:r>
              <a:rPr lang="en-GB" dirty="0" smtClean="0"/>
              <a:t> …</a:t>
            </a:r>
          </a:p>
          <a:p>
            <a:pPr lvl="1"/>
            <a:r>
              <a:rPr lang="en-GB" dirty="0" smtClean="0"/>
              <a:t>Extended BPF (</a:t>
            </a:r>
            <a:r>
              <a:rPr lang="en-GB" dirty="0" err="1" smtClean="0"/>
              <a:t>eBPF</a:t>
            </a:r>
            <a:r>
              <a:rPr lang="en-GB" dirty="0" smtClean="0"/>
              <a:t>) + JIT added in Linux kernel 3.18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93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BPF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871" y="2049412"/>
            <a:ext cx="6315075" cy="16478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352925" y="1955699"/>
            <a:ext cx="3238500" cy="2415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>
            <a:off x="1622761" y="2161637"/>
            <a:ext cx="190500" cy="1421300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54635" y="2549121"/>
            <a:ext cx="12865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BPF</a:t>
            </a:r>
          </a:p>
          <a:p>
            <a:pPr algn="ctr"/>
            <a:r>
              <a:rPr lang="en-GB" dirty="0" smtClean="0"/>
              <a:t>instructions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4696" y="2049412"/>
            <a:ext cx="5810250" cy="15430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670" y="3790950"/>
            <a:ext cx="2374752" cy="246697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27618" y="4616846"/>
            <a:ext cx="3567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Acyclic Control Flow Graph</a:t>
            </a:r>
            <a:r>
              <a:rPr lang="en-US" dirty="0" smtClean="0"/>
              <a:t> (CFG) representation of the BPF program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4553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From OpenFlow Match to CFG</a:t>
            </a:r>
            <a:endParaRPr lang="en-GB" dirty="0"/>
          </a:p>
        </p:txBody>
      </p:sp>
      <p:pic>
        <p:nvPicPr>
          <p:cNvPr id="3074" name="Picture 2" descr="http://flowgrammable.org/static/media/uploads/classifiers/classifier_dependency_1_3_vertic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58" y="1792394"/>
            <a:ext cx="1540381" cy="4350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www.sharelatex.com/project/54db83965c987cd00f7cb72f/file/54de25896282a1e6467e3f1c?format=png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2839848" y="1835192"/>
            <a:ext cx="6200242" cy="426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GB" dirty="0"/>
              <a:t>Benefits of an Acyclic CFG</a:t>
            </a:r>
          </a:p>
          <a:p>
            <a:pPr lvl="1"/>
            <a:r>
              <a:rPr lang="en-GB" dirty="0"/>
              <a:t>One parse per layer</a:t>
            </a:r>
          </a:p>
          <a:p>
            <a:pPr lvl="2"/>
            <a:r>
              <a:rPr lang="en-GB" dirty="0"/>
              <a:t>One memory access per layer to be parsed</a:t>
            </a:r>
          </a:p>
          <a:p>
            <a:pPr lvl="1"/>
            <a:r>
              <a:rPr lang="en-GB" dirty="0"/>
              <a:t>Execute in the order of the layers</a:t>
            </a:r>
          </a:p>
          <a:p>
            <a:pPr lvl="2"/>
            <a:r>
              <a:rPr lang="en-GB" dirty="0"/>
              <a:t>Execute instruction as the packet is received</a:t>
            </a:r>
          </a:p>
          <a:p>
            <a:pPr lvl="1"/>
            <a:r>
              <a:rPr lang="en-GB" dirty="0"/>
              <a:t>No backward jumps</a:t>
            </a:r>
          </a:p>
          <a:p>
            <a:pPr lvl="2"/>
            <a:r>
              <a:rPr lang="en-GB" dirty="0"/>
              <a:t>No loops (not Turing complete)</a:t>
            </a:r>
          </a:p>
          <a:p>
            <a:pPr lvl="2"/>
            <a:r>
              <a:rPr lang="en-GB" dirty="0"/>
              <a:t>Can calculate execution time at compile time (real-time constraints</a:t>
            </a:r>
            <a:r>
              <a:rPr lang="en-GB" dirty="0" smtClean="0"/>
              <a:t>)</a:t>
            </a:r>
            <a:endParaRPr lang="en-GB" dirty="0" smtClean="0"/>
          </a:p>
          <a:p>
            <a:r>
              <a:rPr lang="en-GB" dirty="0" smtClean="0"/>
              <a:t>Transform </a:t>
            </a:r>
            <a:r>
              <a:rPr lang="en-GB" dirty="0" smtClean="0"/>
              <a:t>OpenFlow Match Fields to a CFG:</a:t>
            </a:r>
          </a:p>
          <a:p>
            <a:pPr lvl="1"/>
            <a:r>
              <a:rPr lang="en-GB" dirty="0" smtClean="0"/>
              <a:t>Implement OpenFlow match using BPF</a:t>
            </a:r>
          </a:p>
          <a:p>
            <a:pPr lvl="1"/>
            <a:r>
              <a:rPr lang="en-GB" dirty="0" smtClean="0"/>
              <a:t>Each field is compared using Load + Compare operations</a:t>
            </a:r>
          </a:p>
          <a:p>
            <a:pPr lvl="1"/>
            <a:r>
              <a:rPr lang="en-GB" dirty="0" smtClean="0"/>
              <a:t>Easily compiled to BPF </a:t>
            </a:r>
            <a:r>
              <a:rPr lang="en-GB" dirty="0" smtClean="0"/>
              <a:t>bytecode</a:t>
            </a:r>
            <a:endParaRPr lang="en-GB" dirty="0" smtClean="0"/>
          </a:p>
        </p:txBody>
      </p:sp>
      <p:sp>
        <p:nvSpPr>
          <p:cNvPr id="5" name="AutoShape 6" descr="https://www.sharelatex.com/project/54db83965c987cd00f7cb72f/file/54de25896282a1e6467e3f1c?format=png"/>
          <p:cNvSpPr>
            <a:spLocks noChangeAspect="1" noChangeArrowheads="1"/>
          </p:cNvSpPr>
          <p:nvPr/>
        </p:nvSpPr>
        <p:spPr bwMode="auto">
          <a:xfrm>
            <a:off x="222249" y="455612"/>
            <a:ext cx="3082925" cy="308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735" y="2861214"/>
            <a:ext cx="2358904" cy="2014115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735" y="2659037"/>
            <a:ext cx="2358904" cy="241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19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BPF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However BPF designed to be attached to a </a:t>
            </a:r>
            <a:r>
              <a:rPr lang="en-GB" dirty="0" smtClean="0"/>
              <a:t>socket</a:t>
            </a:r>
          </a:p>
          <a:p>
            <a:pPr lvl="1"/>
            <a:r>
              <a:rPr lang="en-GB" dirty="0" smtClean="0"/>
              <a:t>Must support Layer 1 physical port matching</a:t>
            </a:r>
          </a:p>
          <a:p>
            <a:pPr lvl="1"/>
            <a:r>
              <a:rPr lang="en-GB" dirty="0" smtClean="0"/>
              <a:t>Could </a:t>
            </a:r>
            <a:r>
              <a:rPr lang="en-GB" dirty="0" smtClean="0"/>
              <a:t>just add input </a:t>
            </a:r>
            <a:r>
              <a:rPr lang="en-GB" dirty="0" smtClean="0"/>
              <a:t>port instruction</a:t>
            </a:r>
            <a:r>
              <a:rPr lang="en-US" dirty="0" smtClean="0"/>
              <a:t>, </a:t>
            </a:r>
            <a:r>
              <a:rPr lang="en-US" dirty="0" smtClean="0"/>
              <a:t>not flexible</a:t>
            </a:r>
          </a:p>
          <a:p>
            <a:pPr lvl="1"/>
            <a:r>
              <a:rPr lang="en-GB" dirty="0" smtClean="0"/>
              <a:t>OpenFlow only support Ethernet (what about the rest?)</a:t>
            </a:r>
            <a:endParaRPr lang="en-GB" dirty="0"/>
          </a:p>
          <a:p>
            <a:r>
              <a:rPr lang="en-GB" dirty="0" smtClean="0"/>
              <a:t>L2+ protocols have a wire format, what about L1 ?</a:t>
            </a:r>
          </a:p>
          <a:p>
            <a:pPr lvl="1"/>
            <a:r>
              <a:rPr lang="en-GB" dirty="0"/>
              <a:t>Ethernet, </a:t>
            </a:r>
            <a:r>
              <a:rPr lang="en-GB" dirty="0" err="1"/>
              <a:t>WiFi</a:t>
            </a:r>
            <a:r>
              <a:rPr lang="en-GB" dirty="0" smtClean="0"/>
              <a:t>, </a:t>
            </a:r>
            <a:r>
              <a:rPr lang="en-GB" dirty="0"/>
              <a:t>CAN, 802.15.7 (VLC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Need to define a structure for L1 protocols that can be used with BPF</a:t>
            </a:r>
          </a:p>
          <a:p>
            <a:pPr lvl="1"/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754" y="4179337"/>
            <a:ext cx="4262871" cy="2108999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8417" y="4210619"/>
            <a:ext cx="3743325" cy="207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47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OpenFlow 1.2 added OpenFlow Extended Match fields (OXM)</a:t>
            </a:r>
          </a:p>
          <a:p>
            <a:pPr lvl="1"/>
            <a:r>
              <a:rPr lang="en-GB" dirty="0" smtClean="0"/>
              <a:t>Allow new match fields to be added to OpenFlow</a:t>
            </a:r>
          </a:p>
          <a:p>
            <a:pPr lvl="1"/>
            <a:r>
              <a:rPr lang="en-GB" dirty="0" smtClean="0"/>
              <a:t>Still necessary to modify switch and controller to do the matching</a:t>
            </a:r>
          </a:p>
          <a:p>
            <a:pPr lvl="1"/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Define an OXM to install BPF bytecode</a:t>
            </a:r>
          </a:p>
          <a:p>
            <a:pPr lvl="1"/>
            <a:r>
              <a:rPr lang="en-GB" dirty="0" smtClean="0"/>
              <a:t>Payload is the byte code that can be directly executed 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 smtClean="0"/>
              <a:t>Modified </a:t>
            </a:r>
            <a:r>
              <a:rPr lang="en-GB" dirty="0" err="1" smtClean="0"/>
              <a:t>Ofsoftswitch</a:t>
            </a:r>
            <a:r>
              <a:rPr lang="en-GB" dirty="0"/>
              <a:t> </a:t>
            </a:r>
            <a:r>
              <a:rPr lang="en-GB" dirty="0" smtClean="0"/>
              <a:t>1.3, OpenFlow Software Switch</a:t>
            </a:r>
          </a:p>
          <a:p>
            <a:pPr lvl="1"/>
            <a:r>
              <a:rPr lang="en-GB" dirty="0" smtClean="0"/>
              <a:t>Added OpenFlow OXM to insert BPF Program in flow table</a:t>
            </a:r>
          </a:p>
          <a:p>
            <a:pPr lvl="1"/>
            <a:r>
              <a:rPr lang="en-GB" dirty="0"/>
              <a:t>Modified </a:t>
            </a:r>
            <a:r>
              <a:rPr lang="en-GB" dirty="0" err="1"/>
              <a:t>Ryu</a:t>
            </a:r>
            <a:r>
              <a:rPr lang="en-GB" dirty="0"/>
              <a:t> </a:t>
            </a:r>
            <a:r>
              <a:rPr lang="en-GB" dirty="0" smtClean="0"/>
              <a:t>OpenFlow controller </a:t>
            </a:r>
            <a:r>
              <a:rPr lang="en-GB" dirty="0"/>
              <a:t>to </a:t>
            </a:r>
            <a:r>
              <a:rPr lang="en-GB" dirty="0" smtClean="0"/>
              <a:t>send the BPF bytecode</a:t>
            </a:r>
          </a:p>
          <a:p>
            <a:pPr lvl="1"/>
            <a:r>
              <a:rPr lang="en-GB" dirty="0" smtClean="0"/>
              <a:t>Modified the </a:t>
            </a:r>
            <a:r>
              <a:rPr lang="en-GB" dirty="0" err="1" smtClean="0"/>
              <a:t>datapath</a:t>
            </a:r>
            <a:r>
              <a:rPr lang="en-GB" dirty="0" smtClean="0"/>
              <a:t> to execute the program (</a:t>
            </a:r>
            <a:r>
              <a:rPr lang="en-GB" dirty="0" err="1" smtClean="0"/>
              <a:t>libpcap</a:t>
            </a:r>
            <a:r>
              <a:rPr lang="en-GB" dirty="0" smtClean="0"/>
              <a:t> engine)</a:t>
            </a: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Simon Jouet - University of Glasgow, simon.jouet@glasgow.ac.uk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31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6846</TotalTime>
  <Words>1043</Words>
  <Application>Microsoft Office PowerPoint</Application>
  <PresentationFormat>On-screen Show (4:3)</PresentationFormat>
  <Paragraphs>240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Retrospect</vt:lpstr>
      <vt:lpstr>Arbitrary Packet Matching in Openflow</vt:lpstr>
      <vt:lpstr>OpenFlow</vt:lpstr>
      <vt:lpstr>OpenFlow – Match fields</vt:lpstr>
      <vt:lpstr>OpenFlow - Limited Matching</vt:lpstr>
      <vt:lpstr>Protocol Independent Instruction Set</vt:lpstr>
      <vt:lpstr>BPF Example</vt:lpstr>
      <vt:lpstr>From OpenFlow Match to CFG</vt:lpstr>
      <vt:lpstr>BPF limitations</vt:lpstr>
      <vt:lpstr>Implementation</vt:lpstr>
      <vt:lpstr>Software Switch</vt:lpstr>
      <vt:lpstr>Comparing match scenarios</vt:lpstr>
      <vt:lpstr>Consequences</vt:lpstr>
      <vt:lpstr>Performance</vt:lpstr>
      <vt:lpstr>Conclusion</vt:lpstr>
      <vt:lpstr>Thank you!</vt:lpstr>
      <vt:lpstr>P4 ? (sigcomm 2014)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Jouet</dc:creator>
  <cp:lastModifiedBy>Simon Jouet</cp:lastModifiedBy>
  <cp:revision>65</cp:revision>
  <dcterms:created xsi:type="dcterms:W3CDTF">2015-05-29T10:32:35Z</dcterms:created>
  <dcterms:modified xsi:type="dcterms:W3CDTF">2015-07-02T13:23:25Z</dcterms:modified>
</cp:coreProperties>
</file>